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4" r:id="rId7"/>
    <p:sldId id="272" r:id="rId8"/>
    <p:sldId id="276" r:id="rId9"/>
    <p:sldId id="271" r:id="rId10"/>
    <p:sldId id="258" r:id="rId11"/>
    <p:sldId id="270" r:id="rId12"/>
    <p:sldId id="265" r:id="rId13"/>
    <p:sldId id="269"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5"/>
    <p:restoredTop sz="94683"/>
  </p:normalViewPr>
  <p:slideViewPr>
    <p:cSldViewPr snapToGrid="0" snapToObjects="1">
      <p:cViewPr varScale="1">
        <p:scale>
          <a:sx n="87" d="100"/>
          <a:sy n="87" d="100"/>
        </p:scale>
        <p:origin x="-52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3278639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29824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19253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28511032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60621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72224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2004448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19418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3282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693179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1AF52A-E124-F642-9C81-56A4D559A9D6}" type="datetimeFigureOut">
              <a:rPr lang="en-US" smtClean="0"/>
              <a:t>12/5/17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4DD39F0-34BB-9A4E-9695-AF72DD636D41}" type="slidenum">
              <a:rPr lang="en-US" smtClean="0"/>
              <a:t>‹#›</a:t>
            </a:fld>
            <a:endParaRPr lang="en-US"/>
          </a:p>
        </p:txBody>
      </p:sp>
    </p:spTree>
    <p:extLst>
      <p:ext uri="{BB962C8B-B14F-4D97-AF65-F5344CB8AC3E}">
        <p14:creationId xmlns:p14="http://schemas.microsoft.com/office/powerpoint/2010/main" val="1716766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6176963"/>
            <a:ext cx="12192000" cy="693213"/>
          </a:xfrm>
          <a:prstGeom prst="rect">
            <a:avLst/>
          </a:prstGeom>
        </p:spPr>
      </p:pic>
    </p:spTree>
    <p:extLst>
      <p:ext uri="{BB962C8B-B14F-4D97-AF65-F5344CB8AC3E}">
        <p14:creationId xmlns:p14="http://schemas.microsoft.com/office/powerpoint/2010/main" val="1504786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868" y="5075382"/>
            <a:ext cx="11934265" cy="891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1"/>
                </a:solidFill>
                <a:latin typeface="Courier New" charset="0"/>
                <a:ea typeface="Courier New" charset="0"/>
                <a:cs typeface="Courier New" charset="0"/>
              </a:rPr>
              <a:t>Packs of Attacks: Trends in Iraqi Terrorism</a:t>
            </a:r>
            <a:br>
              <a:rPr lang="en-US" sz="2800" b="1" dirty="0" smtClean="0">
                <a:solidFill>
                  <a:schemeClr val="accent1"/>
                </a:solidFill>
                <a:latin typeface="Courier New" charset="0"/>
                <a:ea typeface="Courier New" charset="0"/>
                <a:cs typeface="Courier New" charset="0"/>
              </a:rPr>
            </a:br>
            <a:r>
              <a:rPr lang="en-US" sz="2000" dirty="0" smtClean="0">
                <a:solidFill>
                  <a:schemeClr val="accent1"/>
                </a:solidFill>
                <a:latin typeface="Courier New" charset="0"/>
                <a:ea typeface="Courier New" charset="0"/>
                <a:cs typeface="Courier New" charset="0"/>
              </a:rPr>
              <a:t>Kevin Liu Huang</a:t>
            </a:r>
          </a:p>
        </p:txBody>
      </p:sp>
      <p:pic>
        <p:nvPicPr>
          <p:cNvPr id="6" name="Picture 5"/>
          <p:cNvPicPr>
            <a:picLocks noChangeAspect="1"/>
          </p:cNvPicPr>
          <p:nvPr/>
        </p:nvPicPr>
        <p:blipFill>
          <a:blip r:embed="rId2"/>
          <a:stretch>
            <a:fillRect/>
          </a:stretch>
        </p:blipFill>
        <p:spPr>
          <a:xfrm>
            <a:off x="2568864" y="411018"/>
            <a:ext cx="7054273" cy="4664364"/>
          </a:xfrm>
          <a:prstGeom prst="rect">
            <a:avLst/>
          </a:prstGeom>
        </p:spPr>
      </p:pic>
    </p:spTree>
    <p:extLst>
      <p:ext uri="{BB962C8B-B14F-4D97-AF65-F5344CB8AC3E}">
        <p14:creationId xmlns:p14="http://schemas.microsoft.com/office/powerpoint/2010/main" val="4561278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1478" y="6262884"/>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21,541</a:t>
            </a:r>
            <a:endParaRPr lang="en-US" dirty="0">
              <a:solidFill>
                <a:schemeClr val="tx2"/>
              </a:solidFill>
            </a:endParaRPr>
          </a:p>
        </p:txBody>
      </p:sp>
      <p:sp>
        <p:nvSpPr>
          <p:cNvPr id="9" name="Rectangle 8"/>
          <p:cNvSpPr/>
          <p:nvPr/>
        </p:nvSpPr>
        <p:spPr>
          <a:xfrm>
            <a:off x="5829657" y="4704226"/>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n = 7,973</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0" name="Rectangle 9"/>
          <p:cNvSpPr/>
          <p:nvPr/>
        </p:nvSpPr>
        <p:spPr>
          <a:xfrm>
            <a:off x="7861684" y="4704226"/>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n = 1,602</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1" name="Rectangle 10"/>
          <p:cNvSpPr/>
          <p:nvPr/>
        </p:nvSpPr>
        <p:spPr>
          <a:xfrm>
            <a:off x="9893711" y="4704226"/>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n = 1,347</a:t>
            </a:r>
            <a:endParaRPr lang="en-US" sz="1400" dirty="0">
              <a:solidFill>
                <a:schemeClr val="tx2"/>
              </a:solidFill>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37" y="1086948"/>
            <a:ext cx="3900673" cy="468410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22639" y="2348795"/>
            <a:ext cx="1949172" cy="2403686"/>
          </a:xfrm>
          <a:prstGeom prst="rect">
            <a:avLst/>
          </a:prstGeom>
        </p:spPr>
      </p:pic>
      <p:sp>
        <p:nvSpPr>
          <p:cNvPr id="8" name="Rectangle 7"/>
          <p:cNvSpPr/>
          <p:nvPr/>
        </p:nvSpPr>
        <p:spPr>
          <a:xfrm>
            <a:off x="3797630" y="4704226"/>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n = 9,097</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7" name="Rectangle 16"/>
          <p:cNvSpPr/>
          <p:nvPr/>
        </p:nvSpPr>
        <p:spPr>
          <a:xfrm>
            <a:off x="3797630" y="1935752"/>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2"/>
                </a:solidFill>
                <a:latin typeface="Courier New" panose="02070309020205020404" pitchFamily="49" charset="0"/>
                <a:cs typeface="Courier New" panose="02070309020205020404" pitchFamily="49" charset="0"/>
              </a:rPr>
              <a:t>IED Explosions</a:t>
            </a:r>
            <a:endParaRPr lang="en-US" sz="1400" dirty="0">
              <a:solidFill>
                <a:schemeClr val="tx2"/>
              </a:solidFill>
              <a:latin typeface="Courier New" panose="02070309020205020404" pitchFamily="49" charset="0"/>
              <a:cs typeface="Courier New" panose="02070309020205020404" pitchFamily="49"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27582" y="2346779"/>
            <a:ext cx="2003341" cy="2405702"/>
          </a:xfrm>
          <a:prstGeom prst="rect">
            <a:avLst/>
          </a:prstGeom>
        </p:spPr>
      </p:pic>
      <p:sp>
        <p:nvSpPr>
          <p:cNvPr id="18" name="Rectangle 17"/>
          <p:cNvSpPr/>
          <p:nvPr/>
        </p:nvSpPr>
        <p:spPr>
          <a:xfrm>
            <a:off x="5829657" y="1935752"/>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Direct Fire</a:t>
            </a:r>
            <a:endParaRPr lang="en-US" sz="1400" dirty="0">
              <a:solidFill>
                <a:schemeClr val="tx2"/>
              </a:solidFill>
              <a:latin typeface="Courier New" panose="02070309020205020404" pitchFamily="49" charset="0"/>
              <a:cs typeface="Courier New" panose="02070309020205020404" pitchFamily="49" charset="0"/>
            </a:endParaRPr>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8172" y="2344278"/>
            <a:ext cx="2026215" cy="2433171"/>
          </a:xfrm>
          <a:prstGeom prst="rect">
            <a:avLst/>
          </a:prstGeom>
        </p:spPr>
      </p:pic>
      <p:sp>
        <p:nvSpPr>
          <p:cNvPr id="19" name="Rectangle 18"/>
          <p:cNvSpPr/>
          <p:nvPr/>
        </p:nvSpPr>
        <p:spPr>
          <a:xfrm>
            <a:off x="7861684" y="1935752"/>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Attacks</a:t>
            </a:r>
            <a:endParaRPr lang="en-US" sz="1400" dirty="0">
              <a:solidFill>
                <a:schemeClr val="tx2"/>
              </a:solidFill>
              <a:latin typeface="Courier New" panose="02070309020205020404" pitchFamily="49" charset="0"/>
              <a:cs typeface="Courier New" panose="02070309020205020404" pitchFamily="49" charset="0"/>
            </a:endParaRPr>
          </a:p>
        </p:txBody>
      </p:sp>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80199" y="2333331"/>
            <a:ext cx="2026215" cy="2433172"/>
          </a:xfrm>
          <a:prstGeom prst="rect">
            <a:avLst/>
          </a:prstGeom>
        </p:spPr>
      </p:pic>
      <p:sp>
        <p:nvSpPr>
          <p:cNvPr id="20" name="Rectangle 19"/>
          <p:cNvSpPr/>
          <p:nvPr/>
        </p:nvSpPr>
        <p:spPr>
          <a:xfrm>
            <a:off x="9893711" y="1935752"/>
            <a:ext cx="2199190" cy="438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Indirect Fire</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21" name="Rectangle 20"/>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Geographic Distribution of SIGACTS</a:t>
            </a:r>
            <a:endParaRPr lang="en-US" sz="4000" dirty="0">
              <a:solidFill>
                <a:schemeClr val="accent1"/>
              </a:solidFill>
              <a:latin typeface="Courier" charset="0"/>
              <a:ea typeface="Courier" charset="0"/>
              <a:cs typeface="Courier" charset="0"/>
            </a:endParaRPr>
          </a:p>
        </p:txBody>
      </p:sp>
    </p:spTree>
    <p:extLst>
      <p:ext uri="{BB962C8B-B14F-4D97-AF65-F5344CB8AC3E}">
        <p14:creationId xmlns:p14="http://schemas.microsoft.com/office/powerpoint/2010/main" val="12012581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40221" y="831672"/>
            <a:ext cx="3778513" cy="2538092"/>
          </a:xfrm>
          <a:prstGeom prst="rect">
            <a:avLst/>
          </a:prstGeom>
        </p:spPr>
      </p:pic>
      <p:pic>
        <p:nvPicPr>
          <p:cNvPr id="7" name="Picture 6"/>
          <p:cNvPicPr>
            <a:picLocks noChangeAspect="1"/>
          </p:cNvPicPr>
          <p:nvPr/>
        </p:nvPicPr>
        <p:blipFill>
          <a:blip r:embed="rId3"/>
          <a:stretch>
            <a:fillRect/>
          </a:stretch>
        </p:blipFill>
        <p:spPr>
          <a:xfrm>
            <a:off x="1307030" y="3495022"/>
            <a:ext cx="3978888" cy="2614425"/>
          </a:xfrm>
          <a:prstGeom prst="rect">
            <a:avLst/>
          </a:prstGeom>
        </p:spPr>
      </p:pic>
      <p:pic>
        <p:nvPicPr>
          <p:cNvPr id="6" name="Picture 5"/>
          <p:cNvPicPr>
            <a:picLocks noChangeAspect="1"/>
          </p:cNvPicPr>
          <p:nvPr/>
        </p:nvPicPr>
        <p:blipFill>
          <a:blip r:embed="rId4"/>
          <a:stretch>
            <a:fillRect/>
          </a:stretch>
        </p:blipFill>
        <p:spPr>
          <a:xfrm>
            <a:off x="6858954" y="851510"/>
            <a:ext cx="3893013" cy="2614425"/>
          </a:xfrm>
          <a:prstGeom prst="rect">
            <a:avLst/>
          </a:prstGeom>
        </p:spPr>
      </p:pic>
      <p:pic>
        <p:nvPicPr>
          <p:cNvPr id="8" name="Picture 7"/>
          <p:cNvPicPr>
            <a:picLocks noChangeAspect="1"/>
          </p:cNvPicPr>
          <p:nvPr/>
        </p:nvPicPr>
        <p:blipFill>
          <a:blip r:embed="rId5"/>
          <a:stretch>
            <a:fillRect/>
          </a:stretch>
        </p:blipFill>
        <p:spPr>
          <a:xfrm>
            <a:off x="6858954" y="3495022"/>
            <a:ext cx="3893013" cy="2614425"/>
          </a:xfrm>
          <a:prstGeom prst="rect">
            <a:avLst/>
          </a:prstGeom>
        </p:spPr>
      </p:pic>
      <p:sp>
        <p:nvSpPr>
          <p:cNvPr id="9" name="Rectangle 8"/>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Optimized Number of Clusters</a:t>
            </a:r>
            <a:endParaRPr lang="en-US" sz="4000" dirty="0">
              <a:solidFill>
                <a:schemeClr val="accent1"/>
              </a:solidFill>
              <a:latin typeface="Courier" charset="0"/>
              <a:ea typeface="Courier" charset="0"/>
              <a:cs typeface="Courier" charset="0"/>
            </a:endParaRPr>
          </a:p>
        </p:txBody>
      </p:sp>
      <p:sp>
        <p:nvSpPr>
          <p:cNvPr id="10" name="Rectangle 9"/>
          <p:cNvSpPr/>
          <p:nvPr/>
        </p:nvSpPr>
        <p:spPr>
          <a:xfrm>
            <a:off x="-4272" y="1655574"/>
            <a:ext cx="1652285"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IED Explosions</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1" name="Rectangle 10"/>
          <p:cNvSpPr/>
          <p:nvPr/>
        </p:nvSpPr>
        <p:spPr>
          <a:xfrm>
            <a:off x="-4273" y="4112722"/>
            <a:ext cx="1652285"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Attacks</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2" name="Rectangle 11"/>
          <p:cNvSpPr/>
          <p:nvPr/>
        </p:nvSpPr>
        <p:spPr>
          <a:xfrm>
            <a:off x="10672718" y="4112722"/>
            <a:ext cx="1652285"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IDF</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3" name="Rectangle 12"/>
          <p:cNvSpPr/>
          <p:nvPr/>
        </p:nvSpPr>
        <p:spPr>
          <a:xfrm>
            <a:off x="10845351" y="1658222"/>
            <a:ext cx="1241386"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Direct Fire</a:t>
            </a:r>
            <a:endParaRPr lang="en-US" sz="1400"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557095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8458" y="946555"/>
            <a:ext cx="3768971" cy="2614425"/>
          </a:xfrm>
          <a:prstGeom prst="rect">
            <a:avLst/>
          </a:prstGeom>
        </p:spPr>
      </p:pic>
      <p:pic>
        <p:nvPicPr>
          <p:cNvPr id="9" name="Picture 8"/>
          <p:cNvPicPr>
            <a:picLocks noChangeAspect="1"/>
          </p:cNvPicPr>
          <p:nvPr/>
        </p:nvPicPr>
        <p:blipFill>
          <a:blip r:embed="rId3"/>
          <a:stretch>
            <a:fillRect/>
          </a:stretch>
        </p:blipFill>
        <p:spPr>
          <a:xfrm>
            <a:off x="1608458" y="3562587"/>
            <a:ext cx="3768971" cy="2614425"/>
          </a:xfrm>
          <a:prstGeom prst="rect">
            <a:avLst/>
          </a:prstGeom>
        </p:spPr>
      </p:pic>
      <p:pic>
        <p:nvPicPr>
          <p:cNvPr id="8" name="Picture 7"/>
          <p:cNvPicPr>
            <a:picLocks noChangeAspect="1"/>
          </p:cNvPicPr>
          <p:nvPr/>
        </p:nvPicPr>
        <p:blipFill>
          <a:blip r:embed="rId4"/>
          <a:stretch>
            <a:fillRect/>
          </a:stretch>
        </p:blipFill>
        <p:spPr>
          <a:xfrm>
            <a:off x="6814570" y="946555"/>
            <a:ext cx="3768971" cy="2614425"/>
          </a:xfrm>
          <a:prstGeom prst="rect">
            <a:avLst/>
          </a:prstGeom>
        </p:spPr>
      </p:pic>
      <p:pic>
        <p:nvPicPr>
          <p:cNvPr id="10" name="Picture 9"/>
          <p:cNvPicPr>
            <a:picLocks noChangeAspect="1"/>
          </p:cNvPicPr>
          <p:nvPr/>
        </p:nvPicPr>
        <p:blipFill>
          <a:blip r:embed="rId5"/>
          <a:stretch>
            <a:fillRect/>
          </a:stretch>
        </p:blipFill>
        <p:spPr>
          <a:xfrm>
            <a:off x="6814570" y="3562587"/>
            <a:ext cx="3768971" cy="2614425"/>
          </a:xfrm>
          <a:prstGeom prst="rect">
            <a:avLst/>
          </a:prstGeom>
        </p:spPr>
      </p:pic>
      <p:sp>
        <p:nvSpPr>
          <p:cNvPr id="7" name="Rectangle 6"/>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Locations of Clusters</a:t>
            </a:r>
            <a:endParaRPr lang="en-US" sz="4000" dirty="0">
              <a:solidFill>
                <a:schemeClr val="accent1"/>
              </a:solidFill>
              <a:latin typeface="Courier" charset="0"/>
              <a:ea typeface="Courier" charset="0"/>
              <a:cs typeface="Courier" charset="0"/>
            </a:endParaRPr>
          </a:p>
        </p:txBody>
      </p:sp>
      <p:sp>
        <p:nvSpPr>
          <p:cNvPr id="11" name="Rectangle 10"/>
          <p:cNvSpPr/>
          <p:nvPr/>
        </p:nvSpPr>
        <p:spPr>
          <a:xfrm>
            <a:off x="-4272" y="1655574"/>
            <a:ext cx="1652285"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IED Explosions</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2" name="Rectangle 11"/>
          <p:cNvSpPr/>
          <p:nvPr/>
        </p:nvSpPr>
        <p:spPr>
          <a:xfrm>
            <a:off x="-4273" y="4112722"/>
            <a:ext cx="1652285"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Attacks</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3" name="Rectangle 12"/>
          <p:cNvSpPr/>
          <p:nvPr/>
        </p:nvSpPr>
        <p:spPr>
          <a:xfrm>
            <a:off x="10672718" y="4112722"/>
            <a:ext cx="1652285"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IDF</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4" name="Rectangle 13"/>
          <p:cNvSpPr/>
          <p:nvPr/>
        </p:nvSpPr>
        <p:spPr>
          <a:xfrm>
            <a:off x="10845351" y="1658222"/>
            <a:ext cx="1241386" cy="531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latin typeface="Courier New" panose="02070309020205020404" pitchFamily="49" charset="0"/>
                <a:cs typeface="Courier New" panose="02070309020205020404" pitchFamily="49" charset="0"/>
              </a:rPr>
              <a:t>Direct Fire</a:t>
            </a:r>
            <a:endParaRPr lang="en-US" sz="1400"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727569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207" y="1396756"/>
            <a:ext cx="5355329" cy="4438775"/>
          </a:xfrm>
          <a:prstGeom prst="rect">
            <a:avLst/>
          </a:prstGeom>
          <a:ln>
            <a:solidFill>
              <a:schemeClr val="tx1"/>
            </a:solidFill>
          </a:ln>
          <a:effectLst>
            <a:outerShdw blurRad="50800" dist="38100" dir="2700000" algn="tl" rotWithShape="0">
              <a:prstClr val="black">
                <a:alpha val="40000"/>
              </a:prstClr>
            </a:outerShdw>
          </a:effectLst>
        </p:spPr>
      </p:pic>
      <p:sp>
        <p:nvSpPr>
          <p:cNvPr id="2" name="Rectangle 1"/>
          <p:cNvSpPr/>
          <p:nvPr/>
        </p:nvSpPr>
        <p:spPr>
          <a:xfrm>
            <a:off x="3158836" y="3374961"/>
            <a:ext cx="931026" cy="814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620242" y="1978535"/>
            <a:ext cx="931026" cy="814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624648" y="4923899"/>
            <a:ext cx="931026" cy="814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551268" y="2410683"/>
            <a:ext cx="32984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89862" y="3809993"/>
            <a:ext cx="27598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555674" y="5325681"/>
            <a:ext cx="1294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015942" y="1978535"/>
            <a:ext cx="2610196" cy="980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panose="02070309020205020404" pitchFamily="49" charset="0"/>
                <a:cs typeface="Courier New" panose="02070309020205020404" pitchFamily="49" charset="0"/>
              </a:rPr>
              <a:t>IVO of Mosul </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21" name="Rectangle 20"/>
          <p:cNvSpPr/>
          <p:nvPr/>
        </p:nvSpPr>
        <p:spPr>
          <a:xfrm>
            <a:off x="7015942" y="3325141"/>
            <a:ext cx="2610196" cy="980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panose="02070309020205020404" pitchFamily="49" charset="0"/>
                <a:cs typeface="Courier New" panose="02070309020205020404" pitchFamily="49" charset="0"/>
              </a:rPr>
              <a:t>IVO of Baghdad </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22" name="Rectangle 21"/>
          <p:cNvSpPr/>
          <p:nvPr/>
        </p:nvSpPr>
        <p:spPr>
          <a:xfrm>
            <a:off x="7015942" y="4835287"/>
            <a:ext cx="2610196" cy="980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panose="02070309020205020404" pitchFamily="49" charset="0"/>
                <a:cs typeface="Courier New" panose="02070309020205020404" pitchFamily="49" charset="0"/>
              </a:rPr>
              <a:t>IVO of </a:t>
            </a:r>
            <a:r>
              <a:rPr lang="en-US" sz="1400" dirty="0" err="1" smtClean="0">
                <a:solidFill>
                  <a:schemeClr val="tx1"/>
                </a:solidFill>
                <a:latin typeface="Courier New" panose="02070309020205020404" pitchFamily="49" charset="0"/>
                <a:cs typeface="Courier New" panose="02070309020205020404" pitchFamily="49" charset="0"/>
              </a:rPr>
              <a:t>Basrah</a:t>
            </a:r>
            <a:r>
              <a:rPr lang="en-US" sz="1400" dirty="0" smtClean="0">
                <a:solidFill>
                  <a:schemeClr val="tx1"/>
                </a:solidFill>
                <a:latin typeface="Courier New" panose="02070309020205020404" pitchFamily="49" charset="0"/>
                <a:cs typeface="Courier New" panose="02070309020205020404" pitchFamily="49" charset="0"/>
              </a:rPr>
              <a:t> </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23" name="Rectangle 2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Likely Epicenters of Enemy Activity</a:t>
            </a:r>
            <a:endParaRPr lang="en-US" sz="4000" dirty="0">
              <a:solidFill>
                <a:schemeClr val="accent1"/>
              </a:solidFill>
              <a:latin typeface="Courier" charset="0"/>
              <a:ea typeface="Courier" charset="0"/>
              <a:cs typeface="Courier" charset="0"/>
            </a:endParaRPr>
          </a:p>
        </p:txBody>
      </p:sp>
      <p:sp>
        <p:nvSpPr>
          <p:cNvPr id="24" name="Rectangle 23"/>
          <p:cNvSpPr/>
          <p:nvPr/>
        </p:nvSpPr>
        <p:spPr>
          <a:xfrm>
            <a:off x="8963888" y="1383007"/>
            <a:ext cx="2939935" cy="4355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urier New" panose="02070309020205020404" pitchFamily="49" charset="0"/>
                <a:cs typeface="Courier New" panose="02070309020205020404" pitchFamily="49" charset="0"/>
              </a:rPr>
              <a:t>While conventional enemy activity (IEDs, direct fire, and attacks) originate from all 3 clusters, indirect fire (which requires artillery assets that are harder to acquire or mobilize) is only clustered around the top 2 clusters and is not located in vicinity of </a:t>
            </a:r>
            <a:r>
              <a:rPr lang="en-US" sz="1400" dirty="0" err="1" smtClean="0">
                <a:solidFill>
                  <a:schemeClr val="tx1"/>
                </a:solidFill>
                <a:latin typeface="Courier New" panose="02070309020205020404" pitchFamily="49" charset="0"/>
                <a:cs typeface="Courier New" panose="02070309020205020404" pitchFamily="49" charset="0"/>
              </a:rPr>
              <a:t>Basrah</a:t>
            </a:r>
            <a:r>
              <a:rPr lang="en-US" sz="1400" dirty="0" smtClean="0">
                <a:solidFill>
                  <a:schemeClr val="tx1"/>
                </a:solidFill>
                <a:latin typeface="Courier New" panose="02070309020205020404" pitchFamily="49" charset="0"/>
                <a:cs typeface="Courier New" panose="02070309020205020404" pitchFamily="49" charset="0"/>
              </a:rPr>
              <a:t>.</a:t>
            </a:r>
            <a:endParaRPr lang="en-US"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33158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Conclusions</a:t>
            </a:r>
            <a:endParaRPr lang="en-US" sz="4000" dirty="0">
              <a:solidFill>
                <a:schemeClr val="accent1"/>
              </a:solidFill>
              <a:latin typeface="Courier" charset="0"/>
              <a:ea typeface="Courier" charset="0"/>
              <a:cs typeface="Courier" charset="0"/>
            </a:endParaRPr>
          </a:p>
        </p:txBody>
      </p:sp>
      <p:sp>
        <p:nvSpPr>
          <p:cNvPr id="5" name="Rectangle 4"/>
          <p:cNvSpPr/>
          <p:nvPr/>
        </p:nvSpPr>
        <p:spPr>
          <a:xfrm>
            <a:off x="595733" y="1237132"/>
            <a:ext cx="11000535" cy="438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AutoNum type="arabicPeriod"/>
            </a:pPr>
            <a:r>
              <a:rPr lang="en-US" sz="2400" dirty="0" smtClean="0">
                <a:solidFill>
                  <a:schemeClr val="tx2"/>
                </a:solidFill>
                <a:latin typeface="Courier" charset="0"/>
                <a:ea typeface="Courier" charset="0"/>
                <a:cs typeface="Courier" charset="0"/>
              </a:rPr>
              <a:t>At this time, it is hard to conclude a predictive relationship between various enemy, coalition, and Iraqi Army casualties with civilian casualties. While significant predictors exist in Iraqi Army and enemy casualties, they have very low explanatory power and describe a loose association.</a:t>
            </a:r>
          </a:p>
          <a:p>
            <a:pPr marL="457200" indent="-457200">
              <a:buAutoNum type="arabicPeriod"/>
            </a:pPr>
            <a:endParaRPr lang="en-US" sz="2400" dirty="0">
              <a:solidFill>
                <a:schemeClr val="tx2"/>
              </a:solidFill>
              <a:latin typeface="Courier" charset="0"/>
              <a:ea typeface="Courier" charset="0"/>
              <a:cs typeface="Courier" charset="0"/>
            </a:endParaRPr>
          </a:p>
          <a:p>
            <a:pPr marL="457200" indent="-457200">
              <a:buAutoNum type="arabicPeriod"/>
            </a:pPr>
            <a:r>
              <a:rPr lang="en-US" sz="2400" dirty="0" smtClean="0">
                <a:solidFill>
                  <a:schemeClr val="tx2"/>
                </a:solidFill>
                <a:latin typeface="Courier" charset="0"/>
                <a:ea typeface="Courier" charset="0"/>
                <a:cs typeface="Courier" charset="0"/>
              </a:rPr>
              <a:t>Cluster analysis reveals three geographic cluster spots from which enemy attacks likely originate, with two of them specifically geared towards indirect fire. This speaks to the likely distribution of enemy locations.</a:t>
            </a:r>
            <a:endParaRPr lang="en-US" sz="2400" dirty="0">
              <a:solidFill>
                <a:schemeClr val="tx2"/>
              </a:solidFill>
              <a:latin typeface="Courier" charset="0"/>
              <a:ea typeface="Courier" charset="0"/>
              <a:cs typeface="Courier" charset="0"/>
            </a:endParaRPr>
          </a:p>
        </p:txBody>
      </p:sp>
    </p:spTree>
    <p:extLst>
      <p:ext uri="{BB962C8B-B14F-4D97-AF65-F5344CB8AC3E}">
        <p14:creationId xmlns:p14="http://schemas.microsoft.com/office/powerpoint/2010/main" val="14615881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Next Steps</a:t>
            </a:r>
            <a:endParaRPr lang="en-US" sz="4000" dirty="0">
              <a:solidFill>
                <a:schemeClr val="accent1"/>
              </a:solidFill>
              <a:latin typeface="Courier" charset="0"/>
              <a:ea typeface="Courier" charset="0"/>
              <a:cs typeface="Courier" charset="0"/>
            </a:endParaRPr>
          </a:p>
        </p:txBody>
      </p:sp>
      <p:sp>
        <p:nvSpPr>
          <p:cNvPr id="5" name="Rectangle 4"/>
          <p:cNvSpPr/>
          <p:nvPr/>
        </p:nvSpPr>
        <p:spPr>
          <a:xfrm>
            <a:off x="595733" y="1237132"/>
            <a:ext cx="11000535" cy="438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AutoNum type="arabicPeriod"/>
            </a:pPr>
            <a:r>
              <a:rPr lang="en-US" sz="2400" dirty="0" smtClean="0">
                <a:solidFill>
                  <a:schemeClr val="tx2"/>
                </a:solidFill>
                <a:latin typeface="Courier" charset="0"/>
                <a:ea typeface="Courier" charset="0"/>
                <a:cs typeface="Courier" charset="0"/>
              </a:rPr>
              <a:t>Add in additional measure for how urban vs rural each environment is in which an attack is conducted.</a:t>
            </a:r>
          </a:p>
          <a:p>
            <a:pPr marL="457200" indent="-457200">
              <a:buAutoNum type="arabicPeriod"/>
            </a:pPr>
            <a:endParaRPr lang="en-US" sz="2400" dirty="0">
              <a:solidFill>
                <a:schemeClr val="tx2"/>
              </a:solidFill>
              <a:latin typeface="Courier" charset="0"/>
              <a:ea typeface="Courier" charset="0"/>
              <a:cs typeface="Courier" charset="0"/>
            </a:endParaRPr>
          </a:p>
          <a:p>
            <a:pPr marL="457200" indent="-457200">
              <a:buAutoNum type="arabicPeriod"/>
            </a:pPr>
            <a:r>
              <a:rPr lang="en-US" sz="2400" dirty="0" smtClean="0">
                <a:solidFill>
                  <a:schemeClr val="tx2"/>
                </a:solidFill>
                <a:latin typeface="Courier" charset="0"/>
                <a:ea typeface="Courier" charset="0"/>
                <a:cs typeface="Courier" charset="0"/>
              </a:rPr>
              <a:t>Add in variables for dominant religious sect for each SIGACT.</a:t>
            </a:r>
          </a:p>
          <a:p>
            <a:pPr marL="457200" indent="-457200">
              <a:buAutoNum type="arabicPeriod"/>
            </a:pPr>
            <a:endParaRPr lang="en-US" sz="2400" dirty="0">
              <a:solidFill>
                <a:schemeClr val="tx2"/>
              </a:solidFill>
              <a:latin typeface="Courier" charset="0"/>
              <a:ea typeface="Courier" charset="0"/>
              <a:cs typeface="Courier" charset="0"/>
            </a:endParaRPr>
          </a:p>
          <a:p>
            <a:pPr marL="457200" indent="-457200">
              <a:buAutoNum type="arabicPeriod"/>
            </a:pPr>
            <a:r>
              <a:rPr lang="en-US" sz="2400" dirty="0" smtClean="0">
                <a:solidFill>
                  <a:schemeClr val="tx2"/>
                </a:solidFill>
                <a:latin typeface="Courier" charset="0"/>
                <a:ea typeface="Courier" charset="0"/>
                <a:cs typeface="Courier" charset="0"/>
              </a:rPr>
              <a:t>Replicate analysis with cross-sections of the data, perhaps by time (predicting future months with single months’ worth of data). </a:t>
            </a:r>
          </a:p>
          <a:p>
            <a:pPr marL="457200" indent="-457200">
              <a:buAutoNum type="arabicPeriod"/>
            </a:pPr>
            <a:endParaRPr lang="en-US" sz="2400" dirty="0">
              <a:solidFill>
                <a:schemeClr val="tx2"/>
              </a:solidFill>
              <a:latin typeface="Courier" charset="0"/>
              <a:ea typeface="Courier" charset="0"/>
              <a:cs typeface="Courier" charset="0"/>
            </a:endParaRPr>
          </a:p>
          <a:p>
            <a:pPr marL="457200" indent="-457200">
              <a:buAutoNum type="arabicPeriod"/>
            </a:pPr>
            <a:r>
              <a:rPr lang="en-US" sz="2400" dirty="0" smtClean="0">
                <a:solidFill>
                  <a:schemeClr val="tx2"/>
                </a:solidFill>
                <a:latin typeface="Courier" charset="0"/>
                <a:ea typeface="Courier" charset="0"/>
                <a:cs typeface="Courier" charset="0"/>
              </a:rPr>
              <a:t>Replicate analysis with Afghanistan War Logs.</a:t>
            </a:r>
            <a:endParaRPr lang="en-US" sz="2400" dirty="0">
              <a:solidFill>
                <a:schemeClr val="tx2"/>
              </a:solidFill>
              <a:latin typeface="Courier" charset="0"/>
              <a:ea typeface="Courier" charset="0"/>
              <a:cs typeface="Courier" charset="0"/>
            </a:endParaRPr>
          </a:p>
        </p:txBody>
      </p:sp>
    </p:spTree>
    <p:extLst>
      <p:ext uri="{BB962C8B-B14F-4D97-AF65-F5344CB8AC3E}">
        <p14:creationId xmlns:p14="http://schemas.microsoft.com/office/powerpoint/2010/main" val="3353929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Acknowledgements &amp; Citations</a:t>
            </a:r>
            <a:endParaRPr lang="en-US" sz="4000" dirty="0">
              <a:solidFill>
                <a:schemeClr val="accent1"/>
              </a:solidFill>
              <a:latin typeface="Courier" charset="0"/>
              <a:ea typeface="Courier" charset="0"/>
              <a:cs typeface="Courier" charset="0"/>
            </a:endParaRPr>
          </a:p>
        </p:txBody>
      </p:sp>
      <p:sp>
        <p:nvSpPr>
          <p:cNvPr id="5" name="Rectangle 4"/>
          <p:cNvSpPr/>
          <p:nvPr/>
        </p:nvSpPr>
        <p:spPr>
          <a:xfrm>
            <a:off x="595733" y="1237132"/>
            <a:ext cx="11000535" cy="438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solidFill>
              <a:latin typeface="Courier" charset="0"/>
              <a:ea typeface="Courier" charset="0"/>
              <a:cs typeface="Courier" charset="0"/>
            </a:endParaRPr>
          </a:p>
        </p:txBody>
      </p:sp>
      <p:sp>
        <p:nvSpPr>
          <p:cNvPr id="6" name="Rectangle 5"/>
          <p:cNvSpPr/>
          <p:nvPr/>
        </p:nvSpPr>
        <p:spPr>
          <a:xfrm>
            <a:off x="748133" y="707891"/>
            <a:ext cx="11000535" cy="438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2"/>
                </a:solidFill>
                <a:latin typeface="Courier" charset="0"/>
                <a:ea typeface="Courier" charset="0"/>
                <a:cs typeface="Courier" charset="0"/>
              </a:rPr>
              <a:t>Special thanks to Sri </a:t>
            </a:r>
            <a:r>
              <a:rPr lang="en-US" sz="2400" dirty="0" err="1" smtClean="0">
                <a:solidFill>
                  <a:schemeClr val="tx2"/>
                </a:solidFill>
                <a:latin typeface="Courier" charset="0"/>
                <a:ea typeface="Courier" charset="0"/>
                <a:cs typeface="Courier" charset="0"/>
              </a:rPr>
              <a:t>Kanajan</a:t>
            </a:r>
            <a:r>
              <a:rPr lang="en-US" sz="2400" dirty="0" smtClean="0">
                <a:solidFill>
                  <a:schemeClr val="tx2"/>
                </a:solidFill>
                <a:latin typeface="Courier" charset="0"/>
                <a:ea typeface="Courier" charset="0"/>
                <a:cs typeface="Courier" charset="0"/>
              </a:rPr>
              <a:t> and Ed Lee of General Assembly.</a:t>
            </a:r>
          </a:p>
          <a:p>
            <a:endParaRPr lang="en-US" sz="2400" dirty="0">
              <a:solidFill>
                <a:schemeClr val="tx2"/>
              </a:solidFill>
              <a:latin typeface="Courier" charset="0"/>
              <a:ea typeface="Courier" charset="0"/>
              <a:cs typeface="Courier" charset="0"/>
            </a:endParaRPr>
          </a:p>
          <a:p>
            <a:r>
              <a:rPr lang="en-US" sz="2400" dirty="0" smtClean="0">
                <a:solidFill>
                  <a:schemeClr val="tx2"/>
                </a:solidFill>
                <a:latin typeface="Courier" charset="0"/>
                <a:ea typeface="Courier" charset="0"/>
                <a:cs typeface="Courier" charset="0"/>
              </a:rPr>
              <a:t>Iraq War Diary files provided by </a:t>
            </a:r>
            <a:r>
              <a:rPr lang="en-US" sz="2400" i="1" dirty="0" smtClean="0">
                <a:solidFill>
                  <a:schemeClr val="tx2"/>
                </a:solidFill>
                <a:latin typeface="Courier" charset="0"/>
                <a:ea typeface="Courier" charset="0"/>
                <a:cs typeface="Courier" charset="0"/>
              </a:rPr>
              <a:t>The Guardian</a:t>
            </a:r>
            <a:r>
              <a:rPr lang="en-US" sz="2400" dirty="0" smtClean="0">
                <a:solidFill>
                  <a:schemeClr val="tx2"/>
                </a:solidFill>
                <a:latin typeface="Courier" charset="0"/>
                <a:ea typeface="Courier" charset="0"/>
                <a:cs typeface="Courier" charset="0"/>
              </a:rPr>
              <a:t> in 2010, originally sourced from WikiLeaks (redacted). </a:t>
            </a:r>
            <a:endParaRPr lang="en-US" sz="2400" dirty="0">
              <a:solidFill>
                <a:schemeClr val="tx2"/>
              </a:solidFill>
              <a:latin typeface="Courier" charset="0"/>
              <a:ea typeface="Courier" charset="0"/>
              <a:cs typeface="Courier" charset="0"/>
            </a:endParaRPr>
          </a:p>
        </p:txBody>
      </p:sp>
    </p:spTree>
    <p:extLst>
      <p:ext uri="{BB962C8B-B14F-4D97-AF65-F5344CB8AC3E}">
        <p14:creationId xmlns:p14="http://schemas.microsoft.com/office/powerpoint/2010/main" val="1628971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3073" y="1134656"/>
            <a:ext cx="4203121" cy="4588689"/>
          </a:xfrm>
          <a:prstGeom prst="rect">
            <a:avLst/>
          </a:prstGeom>
        </p:spPr>
      </p:pic>
      <p:sp>
        <p:nvSpPr>
          <p:cNvPr id="5" name="Rectangle 4"/>
          <p:cNvSpPr/>
          <p:nvPr/>
        </p:nvSpPr>
        <p:spPr>
          <a:xfrm>
            <a:off x="5289267" y="1237132"/>
            <a:ext cx="6359661" cy="438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2"/>
                </a:solidFill>
                <a:latin typeface="Courier" charset="0"/>
                <a:ea typeface="Courier" charset="0"/>
                <a:cs typeface="Courier" charset="0"/>
              </a:rPr>
              <a:t>One of the hardest yet most important things for any deployed military </a:t>
            </a:r>
            <a:r>
              <a:rPr lang="en-US" dirty="0" err="1" smtClean="0">
                <a:solidFill>
                  <a:schemeClr val="tx2"/>
                </a:solidFill>
                <a:latin typeface="Courier" charset="0"/>
                <a:ea typeface="Courier" charset="0"/>
                <a:cs typeface="Courier" charset="0"/>
              </a:rPr>
              <a:t>servicemember</a:t>
            </a:r>
            <a:r>
              <a:rPr lang="en-US" dirty="0" smtClean="0">
                <a:solidFill>
                  <a:schemeClr val="tx2"/>
                </a:solidFill>
                <a:latin typeface="Courier" charset="0"/>
                <a:ea typeface="Courier" charset="0"/>
                <a:cs typeface="Courier" charset="0"/>
              </a:rPr>
              <a:t> to do is to learn from the enemy’s past behavior in order to predict and prevent future attacks.</a:t>
            </a:r>
          </a:p>
          <a:p>
            <a:endParaRPr lang="en-US" dirty="0">
              <a:solidFill>
                <a:schemeClr val="tx2"/>
              </a:solidFill>
              <a:latin typeface="Courier" charset="0"/>
              <a:ea typeface="Courier" charset="0"/>
              <a:cs typeface="Courier" charset="0"/>
            </a:endParaRPr>
          </a:p>
          <a:p>
            <a:r>
              <a:rPr lang="en-US" dirty="0" smtClean="0">
                <a:solidFill>
                  <a:schemeClr val="tx2"/>
                </a:solidFill>
                <a:latin typeface="Courier" charset="0"/>
                <a:ea typeface="Courier" charset="0"/>
                <a:cs typeface="Courier" charset="0"/>
              </a:rPr>
              <a:t>It is rare for such data to be made publicly available, due to the highly sensitive nature of security information.</a:t>
            </a:r>
          </a:p>
          <a:p>
            <a:endParaRPr lang="en-US" dirty="0">
              <a:solidFill>
                <a:schemeClr val="tx2"/>
              </a:solidFill>
              <a:latin typeface="Courier" charset="0"/>
              <a:ea typeface="Courier" charset="0"/>
              <a:cs typeface="Courier" charset="0"/>
            </a:endParaRPr>
          </a:p>
          <a:p>
            <a:r>
              <a:rPr lang="en-US" dirty="0" smtClean="0">
                <a:solidFill>
                  <a:schemeClr val="tx2"/>
                </a:solidFill>
                <a:latin typeface="Courier" charset="0"/>
                <a:ea typeface="Courier" charset="0"/>
                <a:cs typeface="Courier" charset="0"/>
              </a:rPr>
              <a:t>There was an exception in October 2010, when WikiLeaks published the largest classified military leak in history, called the Iraq War Logs.</a:t>
            </a:r>
            <a:endParaRPr lang="en-US" dirty="0">
              <a:solidFill>
                <a:schemeClr val="tx2"/>
              </a:solidFill>
              <a:latin typeface="Courier" charset="0"/>
              <a:ea typeface="Courier" charset="0"/>
              <a:cs typeface="Courier" charset="0"/>
            </a:endParaRPr>
          </a:p>
        </p:txBody>
      </p:sp>
      <p:sp>
        <p:nvSpPr>
          <p:cNvPr id="6" name="Rectangle 5"/>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Background (1 of 2)</a:t>
            </a:r>
            <a:endParaRPr lang="en-US" sz="4000" dirty="0">
              <a:solidFill>
                <a:schemeClr val="accent1"/>
              </a:solidFill>
              <a:latin typeface="Courier" charset="0"/>
              <a:ea typeface="Courier" charset="0"/>
              <a:cs typeface="Courier" charset="0"/>
            </a:endParaRPr>
          </a:p>
        </p:txBody>
      </p:sp>
    </p:spTree>
    <p:extLst>
      <p:ext uri="{BB962C8B-B14F-4D97-AF65-F5344CB8AC3E}">
        <p14:creationId xmlns:p14="http://schemas.microsoft.com/office/powerpoint/2010/main" val="14526994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181" y="992643"/>
            <a:ext cx="10975639" cy="1358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2"/>
                </a:solidFill>
                <a:latin typeface="Courier New" charset="0"/>
                <a:ea typeface="Courier New" charset="0"/>
                <a:cs typeface="Courier New" charset="0"/>
              </a:rPr>
              <a:t>After significant data cleaning and censorship of the most sensitive data files, the Guardian published a subset of the Iraq War Logs containing significant actions (SIGACTs) during the war from Jan 1, 2004 to Dec 31, 2009. </a:t>
            </a:r>
            <a:br>
              <a:rPr lang="en-US" dirty="0" smtClean="0">
                <a:solidFill>
                  <a:schemeClr val="tx2"/>
                </a:solidFill>
                <a:latin typeface="Courier New" charset="0"/>
                <a:ea typeface="Courier New" charset="0"/>
                <a:cs typeface="Courier New" charset="0"/>
              </a:rPr>
            </a:br>
            <a:r>
              <a:rPr lang="en-US" dirty="0" smtClean="0">
                <a:solidFill>
                  <a:schemeClr val="tx2"/>
                </a:solidFill>
                <a:latin typeface="Courier New" charset="0"/>
                <a:ea typeface="Courier New" charset="0"/>
                <a:cs typeface="Courier New" charset="0"/>
              </a:rPr>
              <a:t/>
            </a:r>
            <a:br>
              <a:rPr lang="en-US" dirty="0" smtClean="0">
                <a:solidFill>
                  <a:schemeClr val="tx2"/>
                </a:solidFill>
                <a:latin typeface="Courier New" charset="0"/>
                <a:ea typeface="Courier New" charset="0"/>
                <a:cs typeface="Courier New" charset="0"/>
              </a:rPr>
            </a:br>
            <a:r>
              <a:rPr lang="en-US" dirty="0" smtClean="0">
                <a:solidFill>
                  <a:schemeClr val="tx2"/>
                </a:solidFill>
                <a:latin typeface="Courier New" charset="0"/>
                <a:ea typeface="Courier New" charset="0"/>
                <a:cs typeface="Courier New" charset="0"/>
              </a:rPr>
              <a:t>Each line of the data consists of the following data:</a:t>
            </a:r>
          </a:p>
        </p:txBody>
      </p:sp>
      <p:sp>
        <p:nvSpPr>
          <p:cNvPr id="5" name="Rectangle 4"/>
          <p:cNvSpPr/>
          <p:nvPr/>
        </p:nvSpPr>
        <p:spPr>
          <a:xfrm>
            <a:off x="375108" y="2799140"/>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New" charset="0"/>
                <a:ea typeface="Courier New" charset="0"/>
                <a:cs typeface="Courier New" charset="0"/>
              </a:rPr>
              <a:t>Report_ID</a:t>
            </a:r>
            <a:endParaRPr lang="en-US" sz="1400" dirty="0">
              <a:latin typeface="Courier New" charset="0"/>
              <a:ea typeface="Courier New" charset="0"/>
              <a:cs typeface="Courier New" charset="0"/>
            </a:endParaRPr>
          </a:p>
        </p:txBody>
      </p:sp>
      <p:sp>
        <p:nvSpPr>
          <p:cNvPr id="6" name="Rectangle 5"/>
          <p:cNvSpPr/>
          <p:nvPr/>
        </p:nvSpPr>
        <p:spPr>
          <a:xfrm>
            <a:off x="375108" y="3413305"/>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New" charset="0"/>
                <a:ea typeface="Courier New" charset="0"/>
                <a:cs typeface="Courier New" charset="0"/>
              </a:rPr>
              <a:t>Date</a:t>
            </a:r>
            <a:endParaRPr lang="en-US" sz="1400" dirty="0">
              <a:latin typeface="Courier New" charset="0"/>
              <a:ea typeface="Courier New" charset="0"/>
              <a:cs typeface="Courier New" charset="0"/>
            </a:endParaRPr>
          </a:p>
        </p:txBody>
      </p:sp>
      <p:sp>
        <p:nvSpPr>
          <p:cNvPr id="7" name="Rectangle 6"/>
          <p:cNvSpPr/>
          <p:nvPr/>
        </p:nvSpPr>
        <p:spPr>
          <a:xfrm>
            <a:off x="375107" y="4027470"/>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New" charset="0"/>
                <a:ea typeface="Courier New" charset="0"/>
                <a:cs typeface="Courier New" charset="0"/>
              </a:rPr>
              <a:t>Incident_Type</a:t>
            </a:r>
            <a:endParaRPr lang="en-US" sz="1400" dirty="0">
              <a:latin typeface="Courier New" charset="0"/>
              <a:ea typeface="Courier New" charset="0"/>
              <a:cs typeface="Courier New" charset="0"/>
            </a:endParaRPr>
          </a:p>
        </p:txBody>
      </p:sp>
      <p:sp>
        <p:nvSpPr>
          <p:cNvPr id="8" name="Rectangle 7"/>
          <p:cNvSpPr/>
          <p:nvPr/>
        </p:nvSpPr>
        <p:spPr>
          <a:xfrm>
            <a:off x="375107" y="4641635"/>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New" charset="0"/>
                <a:ea typeface="Courier New" charset="0"/>
                <a:cs typeface="Courier New" charset="0"/>
              </a:rPr>
              <a:t>Latitude</a:t>
            </a:r>
            <a:endParaRPr lang="en-US" sz="1400" dirty="0">
              <a:latin typeface="Courier New" charset="0"/>
              <a:ea typeface="Courier New" charset="0"/>
              <a:cs typeface="Courier New" charset="0"/>
            </a:endParaRPr>
          </a:p>
        </p:txBody>
      </p:sp>
      <p:sp>
        <p:nvSpPr>
          <p:cNvPr id="9" name="Rectangle 8"/>
          <p:cNvSpPr/>
          <p:nvPr/>
        </p:nvSpPr>
        <p:spPr>
          <a:xfrm>
            <a:off x="375107" y="5255800"/>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New" charset="0"/>
                <a:ea typeface="Courier New" charset="0"/>
                <a:cs typeface="Courier New" charset="0"/>
              </a:rPr>
              <a:t>Longitude</a:t>
            </a:r>
            <a:endParaRPr lang="en-US" sz="1400" dirty="0">
              <a:latin typeface="Courier New" charset="0"/>
              <a:ea typeface="Courier New" charset="0"/>
              <a:cs typeface="Courier New" charset="0"/>
            </a:endParaRPr>
          </a:p>
        </p:txBody>
      </p:sp>
      <p:sp>
        <p:nvSpPr>
          <p:cNvPr id="11" name="Rectangle 10"/>
          <p:cNvSpPr/>
          <p:nvPr/>
        </p:nvSpPr>
        <p:spPr>
          <a:xfrm>
            <a:off x="6134591" y="2799140"/>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New" charset="0"/>
                <a:ea typeface="Courier New" charset="0"/>
                <a:cs typeface="Courier New" charset="0"/>
              </a:rPr>
              <a:t>civ_cas</a:t>
            </a:r>
            <a:endParaRPr lang="en-US" sz="1400" dirty="0">
              <a:latin typeface="Courier New" charset="0"/>
              <a:ea typeface="Courier New" charset="0"/>
              <a:cs typeface="Courier New" charset="0"/>
            </a:endParaRPr>
          </a:p>
        </p:txBody>
      </p:sp>
      <p:sp>
        <p:nvSpPr>
          <p:cNvPr id="12" name="Rectangle 11"/>
          <p:cNvSpPr/>
          <p:nvPr/>
        </p:nvSpPr>
        <p:spPr>
          <a:xfrm>
            <a:off x="6134591" y="3413305"/>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urier New" charset="0"/>
                <a:ea typeface="Courier New" charset="0"/>
                <a:cs typeface="Courier New" charset="0"/>
              </a:rPr>
              <a:t>coal_cas</a:t>
            </a:r>
            <a:endParaRPr lang="en-US" sz="1400" dirty="0">
              <a:latin typeface="Courier New" charset="0"/>
              <a:ea typeface="Courier New" charset="0"/>
              <a:cs typeface="Courier New" charset="0"/>
            </a:endParaRPr>
          </a:p>
        </p:txBody>
      </p:sp>
      <p:sp>
        <p:nvSpPr>
          <p:cNvPr id="13" name="Rectangle 12"/>
          <p:cNvSpPr/>
          <p:nvPr/>
        </p:nvSpPr>
        <p:spPr>
          <a:xfrm>
            <a:off x="6134591" y="4027470"/>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urier New" charset="0"/>
                <a:ea typeface="Courier New" charset="0"/>
                <a:cs typeface="Courier New" charset="0"/>
              </a:rPr>
              <a:t>Iraqi_cas</a:t>
            </a:r>
            <a:endParaRPr lang="en-US" sz="1400" dirty="0">
              <a:latin typeface="Courier New" charset="0"/>
              <a:ea typeface="Courier New" charset="0"/>
              <a:cs typeface="Courier New" charset="0"/>
            </a:endParaRPr>
          </a:p>
        </p:txBody>
      </p:sp>
      <p:sp>
        <p:nvSpPr>
          <p:cNvPr id="14" name="Rectangle 13"/>
          <p:cNvSpPr/>
          <p:nvPr/>
        </p:nvSpPr>
        <p:spPr>
          <a:xfrm>
            <a:off x="6134591" y="4641634"/>
            <a:ext cx="1730070" cy="396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urier New" charset="0"/>
                <a:ea typeface="Courier New" charset="0"/>
                <a:cs typeface="Courier New" charset="0"/>
              </a:rPr>
              <a:t>enem_cas</a:t>
            </a:r>
            <a:endParaRPr lang="en-US" sz="1400" dirty="0">
              <a:latin typeface="Courier New" charset="0"/>
              <a:ea typeface="Courier New" charset="0"/>
              <a:cs typeface="Courier New" charset="0"/>
            </a:endParaRPr>
          </a:p>
        </p:txBody>
      </p:sp>
      <p:sp>
        <p:nvSpPr>
          <p:cNvPr id="15" name="Rectangle 14"/>
          <p:cNvSpPr/>
          <p:nvPr/>
        </p:nvSpPr>
        <p:spPr>
          <a:xfrm>
            <a:off x="2105179" y="2799140"/>
            <a:ext cx="369191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Unique identifier for each SIGACT</a:t>
            </a:r>
            <a:endParaRPr lang="en-US" sz="1400" dirty="0">
              <a:solidFill>
                <a:schemeClr val="tx1"/>
              </a:solidFill>
              <a:latin typeface="Courier New" charset="0"/>
              <a:ea typeface="Courier New" charset="0"/>
              <a:cs typeface="Courier New" charset="0"/>
            </a:endParaRPr>
          </a:p>
        </p:txBody>
      </p:sp>
      <p:sp>
        <p:nvSpPr>
          <p:cNvPr id="16" name="Rectangle 15"/>
          <p:cNvSpPr/>
          <p:nvPr/>
        </p:nvSpPr>
        <p:spPr>
          <a:xfrm>
            <a:off x="2105179" y="3413305"/>
            <a:ext cx="369191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Year, month, day</a:t>
            </a:r>
            <a:endParaRPr lang="en-US" sz="1400" dirty="0">
              <a:solidFill>
                <a:schemeClr val="tx1"/>
              </a:solidFill>
              <a:latin typeface="Courier New" charset="0"/>
              <a:ea typeface="Courier New" charset="0"/>
              <a:cs typeface="Courier New" charset="0"/>
            </a:endParaRPr>
          </a:p>
        </p:txBody>
      </p:sp>
      <p:sp>
        <p:nvSpPr>
          <p:cNvPr id="17" name="Rectangle 16"/>
          <p:cNvSpPr/>
          <p:nvPr/>
        </p:nvSpPr>
        <p:spPr>
          <a:xfrm>
            <a:off x="2105178" y="4027470"/>
            <a:ext cx="369191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Type of enemy action (total of 20 types of events)</a:t>
            </a:r>
            <a:endParaRPr lang="en-US" sz="1400" dirty="0">
              <a:solidFill>
                <a:schemeClr val="tx1"/>
              </a:solidFill>
              <a:latin typeface="Courier New" charset="0"/>
              <a:ea typeface="Courier New" charset="0"/>
              <a:cs typeface="Courier New" charset="0"/>
            </a:endParaRPr>
          </a:p>
        </p:txBody>
      </p:sp>
      <p:sp>
        <p:nvSpPr>
          <p:cNvPr id="18" name="Rectangle 17"/>
          <p:cNvSpPr/>
          <p:nvPr/>
        </p:nvSpPr>
        <p:spPr>
          <a:xfrm>
            <a:off x="2105178" y="4641635"/>
            <a:ext cx="369191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Latitude according to WGS 1984 projection</a:t>
            </a:r>
            <a:endParaRPr lang="en-US" sz="1400" dirty="0">
              <a:solidFill>
                <a:schemeClr val="tx1"/>
              </a:solidFill>
              <a:latin typeface="Courier New" charset="0"/>
              <a:ea typeface="Courier New" charset="0"/>
              <a:cs typeface="Courier New" charset="0"/>
            </a:endParaRPr>
          </a:p>
        </p:txBody>
      </p:sp>
      <p:sp>
        <p:nvSpPr>
          <p:cNvPr id="19" name="Rectangle 18"/>
          <p:cNvSpPr/>
          <p:nvPr/>
        </p:nvSpPr>
        <p:spPr>
          <a:xfrm>
            <a:off x="2105178" y="5255800"/>
            <a:ext cx="369191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Longitude</a:t>
            </a:r>
            <a:endParaRPr lang="en-US" sz="1400" dirty="0">
              <a:solidFill>
                <a:schemeClr val="tx1"/>
              </a:solidFill>
              <a:latin typeface="Courier New" charset="0"/>
              <a:ea typeface="Courier New" charset="0"/>
              <a:cs typeface="Courier New" charset="0"/>
            </a:endParaRPr>
          </a:p>
        </p:txBody>
      </p:sp>
      <p:sp>
        <p:nvSpPr>
          <p:cNvPr id="21" name="Rectangle 20"/>
          <p:cNvSpPr/>
          <p:nvPr/>
        </p:nvSpPr>
        <p:spPr>
          <a:xfrm>
            <a:off x="7864661" y="2799140"/>
            <a:ext cx="388784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Total civilian casualties (wounded and killed)</a:t>
            </a:r>
            <a:endParaRPr lang="en-US" sz="1400" dirty="0">
              <a:solidFill>
                <a:schemeClr val="tx1"/>
              </a:solidFill>
              <a:latin typeface="Courier New" charset="0"/>
              <a:ea typeface="Courier New" charset="0"/>
              <a:cs typeface="Courier New" charset="0"/>
            </a:endParaRPr>
          </a:p>
        </p:txBody>
      </p:sp>
      <p:sp>
        <p:nvSpPr>
          <p:cNvPr id="22" name="Rectangle 21"/>
          <p:cNvSpPr/>
          <p:nvPr/>
        </p:nvSpPr>
        <p:spPr>
          <a:xfrm>
            <a:off x="7864661" y="3413305"/>
            <a:ext cx="388784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Total coalition casualties (wounded and killed)</a:t>
            </a:r>
            <a:endParaRPr lang="en-US" sz="1400" dirty="0">
              <a:solidFill>
                <a:schemeClr val="tx1"/>
              </a:solidFill>
              <a:latin typeface="Courier New" charset="0"/>
              <a:ea typeface="Courier New" charset="0"/>
              <a:cs typeface="Courier New" charset="0"/>
            </a:endParaRPr>
          </a:p>
        </p:txBody>
      </p:sp>
      <p:sp>
        <p:nvSpPr>
          <p:cNvPr id="23" name="Rectangle 22"/>
          <p:cNvSpPr/>
          <p:nvPr/>
        </p:nvSpPr>
        <p:spPr>
          <a:xfrm>
            <a:off x="7864661" y="4027470"/>
            <a:ext cx="388784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Total Iraqi Army casualties (wounded and killed)</a:t>
            </a:r>
            <a:endParaRPr lang="en-US" sz="1400" dirty="0">
              <a:solidFill>
                <a:schemeClr val="tx1"/>
              </a:solidFill>
              <a:latin typeface="Courier New" charset="0"/>
              <a:ea typeface="Courier New" charset="0"/>
              <a:cs typeface="Courier New" charset="0"/>
            </a:endParaRPr>
          </a:p>
        </p:txBody>
      </p:sp>
      <p:sp>
        <p:nvSpPr>
          <p:cNvPr id="24" name="Rectangle 23"/>
          <p:cNvSpPr/>
          <p:nvPr/>
        </p:nvSpPr>
        <p:spPr>
          <a:xfrm>
            <a:off x="7864661" y="4641634"/>
            <a:ext cx="3887846" cy="39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latin typeface="Courier New" charset="0"/>
                <a:ea typeface="Courier New" charset="0"/>
                <a:cs typeface="Courier New" charset="0"/>
              </a:rPr>
              <a:t>Total terrorist enemy casualties (wounded, killed, or detained)</a:t>
            </a:r>
            <a:endParaRPr lang="en-US" sz="1400" dirty="0">
              <a:solidFill>
                <a:schemeClr val="tx1"/>
              </a:solidFill>
              <a:latin typeface="Courier New" charset="0"/>
              <a:ea typeface="Courier New" charset="0"/>
              <a:cs typeface="Courier New" charset="0"/>
            </a:endParaRPr>
          </a:p>
        </p:txBody>
      </p:sp>
      <p:sp>
        <p:nvSpPr>
          <p:cNvPr id="26" name="Rectangle 25"/>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Background (2 of 2)</a:t>
            </a:r>
            <a:endParaRPr lang="en-US" sz="4000" dirty="0">
              <a:solidFill>
                <a:schemeClr val="accent1"/>
              </a:solidFill>
              <a:latin typeface="Courier" charset="0"/>
              <a:ea typeface="Courier" charset="0"/>
              <a:cs typeface="Courier" charset="0"/>
            </a:endParaRPr>
          </a:p>
        </p:txBody>
      </p:sp>
    </p:spTree>
    <p:extLst>
      <p:ext uri="{BB962C8B-B14F-4D97-AF65-F5344CB8AC3E}">
        <p14:creationId xmlns:p14="http://schemas.microsoft.com/office/powerpoint/2010/main" val="13383267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5702" y="1444439"/>
            <a:ext cx="10860597" cy="400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2"/>
                </a:solidFill>
                <a:latin typeface="Courier" charset="0"/>
                <a:ea typeface="Courier" charset="0"/>
                <a:cs typeface="Courier" charset="0"/>
              </a:rPr>
              <a:t>Key Question: What can past terror attacks tell us about the nature of future terror attacks? </a:t>
            </a:r>
          </a:p>
          <a:p>
            <a:pPr marL="514350" indent="-514350">
              <a:buAutoNum type="arabicPeriod"/>
            </a:pPr>
            <a:endParaRPr lang="en-US" sz="2400" dirty="0">
              <a:solidFill>
                <a:schemeClr val="tx2"/>
              </a:solidFill>
              <a:latin typeface="Courier" charset="0"/>
              <a:ea typeface="Courier" charset="0"/>
              <a:cs typeface="Courier" charset="0"/>
            </a:endParaRPr>
          </a:p>
          <a:p>
            <a:pPr marL="514350" indent="-514350">
              <a:buAutoNum type="arabicPeriod"/>
            </a:pPr>
            <a:r>
              <a:rPr lang="en-US" sz="2400" dirty="0" smtClean="0">
                <a:solidFill>
                  <a:schemeClr val="tx2"/>
                </a:solidFill>
                <a:latin typeface="Courier" charset="0"/>
                <a:ea typeface="Courier" charset="0"/>
                <a:cs typeface="Courier" charset="0"/>
              </a:rPr>
              <a:t>Do SIGACT casualties reveal any trends in the precision of military action (aka, only killing enemies and not civilians)?</a:t>
            </a:r>
          </a:p>
          <a:p>
            <a:pPr marL="514350" indent="-514350">
              <a:buAutoNum type="arabicPeriod"/>
            </a:pPr>
            <a:endParaRPr lang="en-US" sz="2400" dirty="0">
              <a:solidFill>
                <a:schemeClr val="tx2"/>
              </a:solidFill>
              <a:latin typeface="Courier" charset="0"/>
              <a:ea typeface="Courier" charset="0"/>
              <a:cs typeface="Courier" charset="0"/>
            </a:endParaRPr>
          </a:p>
          <a:p>
            <a:pPr marL="514350" indent="-514350">
              <a:buAutoNum type="arabicPeriod"/>
            </a:pPr>
            <a:r>
              <a:rPr lang="en-US" sz="2400" dirty="0" smtClean="0">
                <a:solidFill>
                  <a:schemeClr val="tx2"/>
                </a:solidFill>
                <a:latin typeface="Courier" charset="0"/>
                <a:ea typeface="Courier" charset="0"/>
                <a:cs typeface="Courier" charset="0"/>
              </a:rPr>
              <a:t>Can knowing the locations of previous attacks provide intel about where terror groups may be residing?</a:t>
            </a:r>
          </a:p>
        </p:txBody>
      </p:sp>
      <p:sp>
        <p:nvSpPr>
          <p:cNvPr id="6" name="Rectangle 5"/>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Project Goals</a:t>
            </a:r>
            <a:endParaRPr lang="en-US" sz="4000" dirty="0">
              <a:solidFill>
                <a:schemeClr val="accent1"/>
              </a:solidFill>
              <a:latin typeface="Courier" charset="0"/>
              <a:ea typeface="Courier" charset="0"/>
              <a:cs typeface="Courier" charset="0"/>
            </a:endParaRPr>
          </a:p>
        </p:txBody>
      </p:sp>
    </p:spTree>
    <p:extLst>
      <p:ext uri="{BB962C8B-B14F-4D97-AF65-F5344CB8AC3E}">
        <p14:creationId xmlns:p14="http://schemas.microsoft.com/office/powerpoint/2010/main" val="15630742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485" y="1138975"/>
            <a:ext cx="6389599" cy="4462577"/>
          </a:xfrm>
          <a:prstGeom prst="rect">
            <a:avLst/>
          </a:prstGeom>
        </p:spPr>
      </p:pic>
      <p:sp>
        <p:nvSpPr>
          <p:cNvPr id="3" name="Rectangle 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Overall View of Data</a:t>
            </a:r>
            <a:endParaRPr lang="en-US" sz="4000" dirty="0">
              <a:solidFill>
                <a:schemeClr val="accent1"/>
              </a:solidFill>
              <a:latin typeface="Courier" charset="0"/>
              <a:ea typeface="Courier" charset="0"/>
              <a:cs typeface="Courier" charset="0"/>
            </a:endParaRPr>
          </a:p>
        </p:txBody>
      </p:sp>
      <p:sp>
        <p:nvSpPr>
          <p:cNvPr id="4" name="Rectangle 3"/>
          <p:cNvSpPr/>
          <p:nvPr/>
        </p:nvSpPr>
        <p:spPr>
          <a:xfrm>
            <a:off x="6550427" y="1038007"/>
            <a:ext cx="5486400" cy="5030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2"/>
                </a:solidFill>
                <a:latin typeface="Courier" charset="0"/>
                <a:ea typeface="Courier" charset="0"/>
                <a:cs typeface="Courier" charset="0"/>
              </a:rPr>
              <a:t>Scope of SIGACTS regression: </a:t>
            </a:r>
          </a:p>
          <a:p>
            <a:pPr marL="285750" indent="-285750">
              <a:buFontTx/>
              <a:buChar char="-"/>
            </a:pPr>
            <a:r>
              <a:rPr lang="en-US" dirty="0" smtClean="0">
                <a:solidFill>
                  <a:schemeClr val="tx2"/>
                </a:solidFill>
                <a:latin typeface="Courier" charset="0"/>
                <a:ea typeface="Courier" charset="0"/>
                <a:cs typeface="Courier" charset="0"/>
              </a:rPr>
              <a:t>Activity in which there is at least one civilian casualty AND one enemy casualty (to exclude precision-agnostic events)</a:t>
            </a:r>
          </a:p>
          <a:p>
            <a:pPr marL="285750" indent="-285750">
              <a:buFontTx/>
              <a:buChar char="-"/>
            </a:pPr>
            <a:r>
              <a:rPr lang="en-US" dirty="0" smtClean="0">
                <a:solidFill>
                  <a:schemeClr val="tx2"/>
                </a:solidFill>
                <a:latin typeface="Courier" charset="0"/>
                <a:ea typeface="Courier" charset="0"/>
                <a:cs typeface="Courier" charset="0"/>
              </a:rPr>
              <a:t>All incident types included</a:t>
            </a:r>
          </a:p>
          <a:p>
            <a:pPr marL="285750" indent="-285750">
              <a:buFontTx/>
              <a:buChar char="-"/>
            </a:pPr>
            <a:endParaRPr lang="en-US" dirty="0">
              <a:solidFill>
                <a:schemeClr val="tx2"/>
              </a:solidFill>
              <a:latin typeface="Courier" charset="0"/>
              <a:ea typeface="Courier" charset="0"/>
              <a:cs typeface="Courier" charset="0"/>
            </a:endParaRPr>
          </a:p>
          <a:p>
            <a:r>
              <a:rPr lang="en-US" dirty="0" smtClean="0">
                <a:solidFill>
                  <a:schemeClr val="tx2"/>
                </a:solidFill>
                <a:latin typeface="Courier" charset="0"/>
                <a:ea typeface="Courier" charset="0"/>
                <a:cs typeface="Courier" charset="0"/>
              </a:rPr>
              <a:t>Why Regression:</a:t>
            </a:r>
          </a:p>
          <a:p>
            <a:pPr marL="285750" indent="-285750">
              <a:buFontTx/>
              <a:buChar char="-"/>
            </a:pPr>
            <a:r>
              <a:rPr lang="en-US" dirty="0" smtClean="0">
                <a:solidFill>
                  <a:schemeClr val="tx2"/>
                </a:solidFill>
                <a:latin typeface="Courier" charset="0"/>
                <a:ea typeface="Courier" charset="0"/>
                <a:cs typeface="Courier" charset="0"/>
              </a:rPr>
              <a:t>Informs us if number of civilian casualties can be predicted based on number of enemy, coalition, or Iraqi casualties</a:t>
            </a:r>
          </a:p>
          <a:p>
            <a:pPr marL="285750" indent="-285750">
              <a:buFontTx/>
              <a:buChar char="-"/>
            </a:pPr>
            <a:r>
              <a:rPr lang="en-US" dirty="0" smtClean="0">
                <a:solidFill>
                  <a:schemeClr val="tx2"/>
                </a:solidFill>
                <a:latin typeface="Courier" charset="0"/>
                <a:ea typeface="Courier" charset="0"/>
                <a:cs typeface="Courier" charset="0"/>
              </a:rPr>
              <a:t>Implies level of discretion on behalf of terrorists/coalition forces for avoiding civilian casualties</a:t>
            </a:r>
          </a:p>
          <a:p>
            <a:pPr marL="285750" indent="-285750">
              <a:buFontTx/>
              <a:buChar char="-"/>
            </a:pPr>
            <a:r>
              <a:rPr lang="en-US" dirty="0" smtClean="0">
                <a:solidFill>
                  <a:schemeClr val="tx2"/>
                </a:solidFill>
                <a:latin typeface="Courier" charset="0"/>
                <a:ea typeface="Courier" charset="0"/>
                <a:cs typeface="Courier" charset="0"/>
              </a:rPr>
              <a:t>However, non-causal in nature</a:t>
            </a:r>
          </a:p>
        </p:txBody>
      </p:sp>
    </p:spTree>
    <p:extLst>
      <p:ext uri="{BB962C8B-B14F-4D97-AF65-F5344CB8AC3E}">
        <p14:creationId xmlns:p14="http://schemas.microsoft.com/office/powerpoint/2010/main" val="21158948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7433" y="1441988"/>
            <a:ext cx="9308523" cy="4193099"/>
          </a:xfrm>
          <a:prstGeom prst="rect">
            <a:avLst/>
          </a:prstGeom>
        </p:spPr>
      </p:pic>
      <p:sp>
        <p:nvSpPr>
          <p:cNvPr id="13" name="Rectangle 12"/>
          <p:cNvSpPr/>
          <p:nvPr/>
        </p:nvSpPr>
        <p:spPr>
          <a:xfrm>
            <a:off x="1939503" y="5467021"/>
            <a:ext cx="2199190" cy="362693"/>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Enemy Casualties</a:t>
            </a:r>
            <a:endParaRPr lang="en-US" dirty="0">
              <a:solidFill>
                <a:schemeClr val="tx2"/>
              </a:solidFill>
            </a:endParaRPr>
          </a:p>
        </p:txBody>
      </p:sp>
      <p:sp>
        <p:nvSpPr>
          <p:cNvPr id="14" name="Rectangle 13"/>
          <p:cNvSpPr/>
          <p:nvPr/>
        </p:nvSpPr>
        <p:spPr>
          <a:xfrm>
            <a:off x="5074444" y="5467021"/>
            <a:ext cx="2199190" cy="362693"/>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2"/>
                </a:solidFill>
              </a:rPr>
              <a:t>Coalition Casualties</a:t>
            </a:r>
            <a:endParaRPr lang="en-US" dirty="0">
              <a:solidFill>
                <a:schemeClr val="tx2"/>
              </a:solidFill>
            </a:endParaRPr>
          </a:p>
        </p:txBody>
      </p:sp>
      <p:sp>
        <p:nvSpPr>
          <p:cNvPr id="15" name="Rectangle 14"/>
          <p:cNvSpPr/>
          <p:nvPr/>
        </p:nvSpPr>
        <p:spPr>
          <a:xfrm>
            <a:off x="8209385" y="5467021"/>
            <a:ext cx="2199190" cy="362693"/>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2"/>
                </a:solidFill>
              </a:rPr>
              <a:t>Iraqi Army Casualties</a:t>
            </a:r>
            <a:endParaRPr lang="en-US" dirty="0">
              <a:solidFill>
                <a:schemeClr val="tx2"/>
              </a:solidFill>
            </a:endParaRPr>
          </a:p>
        </p:txBody>
      </p:sp>
      <p:sp>
        <p:nvSpPr>
          <p:cNvPr id="16" name="Rectangle 15"/>
          <p:cNvSpPr/>
          <p:nvPr/>
        </p:nvSpPr>
        <p:spPr>
          <a:xfrm rot="16200000">
            <a:off x="192436" y="3357191"/>
            <a:ext cx="2199190" cy="36269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Civilian Casualties</a:t>
            </a:r>
            <a:endParaRPr lang="en-US" dirty="0">
              <a:solidFill>
                <a:schemeClr val="tx2"/>
              </a:solidFill>
            </a:endParaRPr>
          </a:p>
        </p:txBody>
      </p:sp>
      <p:sp>
        <p:nvSpPr>
          <p:cNvPr id="8" name="Rectangle 7"/>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Regressions on Civilian Casualties</a:t>
            </a:r>
            <a:endParaRPr lang="en-US" sz="4000" dirty="0">
              <a:solidFill>
                <a:schemeClr val="accent1"/>
              </a:solidFill>
              <a:latin typeface="Courier" charset="0"/>
              <a:ea typeface="Courier" charset="0"/>
              <a:cs typeface="Courier" charset="0"/>
            </a:endParaRPr>
          </a:p>
        </p:txBody>
      </p:sp>
    </p:spTree>
    <p:extLst>
      <p:ext uri="{BB962C8B-B14F-4D97-AF65-F5344CB8AC3E}">
        <p14:creationId xmlns:p14="http://schemas.microsoft.com/office/powerpoint/2010/main" val="9202972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Results of Linear Regression</a:t>
            </a:r>
            <a:endParaRPr lang="en-US" sz="4000" dirty="0">
              <a:solidFill>
                <a:schemeClr val="accent1"/>
              </a:solidFill>
              <a:latin typeface="Courier" charset="0"/>
              <a:ea typeface="Courier" charset="0"/>
              <a:cs typeface="Courier" charset="0"/>
            </a:endParaRPr>
          </a:p>
        </p:txBody>
      </p:sp>
      <p:sp>
        <p:nvSpPr>
          <p:cNvPr id="2" name="Rectangle 1"/>
          <p:cNvSpPr/>
          <p:nvPr/>
        </p:nvSpPr>
        <p:spPr>
          <a:xfrm>
            <a:off x="237379" y="1479667"/>
            <a:ext cx="11595323" cy="964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urier New" panose="02070309020205020404" pitchFamily="49" charset="0"/>
                <a:cs typeface="Courier New" panose="02070309020205020404" pitchFamily="49" charset="0"/>
              </a:rPr>
              <a:t>Civilian casualties ~ Coalition casualties + Enemy Casualties + Iraqi casualties</a:t>
            </a:r>
            <a:endParaRPr lang="en-US" dirty="0">
              <a:solidFill>
                <a:schemeClr val="tx1"/>
              </a:solidFill>
              <a:latin typeface="Courier New" panose="02070309020205020404" pitchFamily="49" charset="0"/>
              <a:cs typeface="Courier New" panose="02070309020205020404" pitchFamily="49" charset="0"/>
            </a:endParaRPr>
          </a:p>
        </p:txBody>
      </p:sp>
      <p:sp>
        <p:nvSpPr>
          <p:cNvPr id="5" name="Left Brace 4"/>
          <p:cNvSpPr/>
          <p:nvPr/>
        </p:nvSpPr>
        <p:spPr>
          <a:xfrm rot="16200000">
            <a:off x="4749518" y="832560"/>
            <a:ext cx="386461" cy="283630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rot="16200000">
            <a:off x="7628494" y="1185234"/>
            <a:ext cx="386461" cy="213095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p:cNvSpPr/>
          <p:nvPr/>
        </p:nvSpPr>
        <p:spPr>
          <a:xfrm rot="16200000">
            <a:off x="10208209" y="1204633"/>
            <a:ext cx="386461" cy="2130957"/>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p:cNvSpPr/>
          <p:nvPr/>
        </p:nvSpPr>
        <p:spPr>
          <a:xfrm>
            <a:off x="3524596" y="2355280"/>
            <a:ext cx="2836305" cy="76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Courier New" panose="02070309020205020404" pitchFamily="49" charset="0"/>
                <a:cs typeface="Courier New" panose="02070309020205020404" pitchFamily="49" charset="0"/>
              </a:rPr>
              <a:t>Not significant</a:t>
            </a:r>
          </a:p>
          <a:p>
            <a:pPr algn="ctr"/>
            <a:r>
              <a:rPr lang="en-US" b="1" dirty="0" smtClean="0">
                <a:solidFill>
                  <a:srgbClr val="FF0000"/>
                </a:solidFill>
                <a:latin typeface="Courier New" panose="02070309020205020404" pitchFamily="49" charset="0"/>
                <a:cs typeface="Courier New" panose="02070309020205020404" pitchFamily="49" charset="0"/>
              </a:rPr>
              <a:t>(</a:t>
            </a:r>
            <a:r>
              <a:rPr lang="en-US" b="1" dirty="0" err="1" smtClean="0">
                <a:solidFill>
                  <a:srgbClr val="FF0000"/>
                </a:solidFill>
                <a:latin typeface="Courier New" panose="02070309020205020404" pitchFamily="49" charset="0"/>
                <a:cs typeface="Courier New" panose="02070309020205020404" pitchFamily="49" charset="0"/>
              </a:rPr>
              <a:t>Coef</a:t>
            </a:r>
            <a:r>
              <a:rPr lang="en-US" b="1" dirty="0" smtClean="0">
                <a:solidFill>
                  <a:srgbClr val="FF0000"/>
                </a:solidFill>
                <a:latin typeface="Courier New" panose="02070309020205020404" pitchFamily="49" charset="0"/>
                <a:cs typeface="Courier New" panose="02070309020205020404" pitchFamily="49" charset="0"/>
              </a:rPr>
              <a:t>: 0.3046)</a:t>
            </a:r>
            <a:endParaRPr lang="en-US" b="1" dirty="0">
              <a:solidFill>
                <a:srgbClr val="FF0000"/>
              </a:solidFill>
              <a:latin typeface="Courier New" panose="02070309020205020404" pitchFamily="49" charset="0"/>
              <a:cs typeface="Courier New" panose="02070309020205020404" pitchFamily="49" charset="0"/>
            </a:endParaRPr>
          </a:p>
        </p:txBody>
      </p:sp>
      <p:sp>
        <p:nvSpPr>
          <p:cNvPr id="9" name="Rectangle 8"/>
          <p:cNvSpPr/>
          <p:nvPr/>
        </p:nvSpPr>
        <p:spPr>
          <a:xfrm>
            <a:off x="6403571" y="2355280"/>
            <a:ext cx="2836305" cy="76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Courier New" panose="02070309020205020404" pitchFamily="49" charset="0"/>
                <a:cs typeface="Courier New" panose="02070309020205020404" pitchFamily="49" charset="0"/>
              </a:rPr>
              <a:t>Not significant</a:t>
            </a:r>
            <a:br>
              <a:rPr lang="en-US" b="1" dirty="0" smtClean="0">
                <a:solidFill>
                  <a:srgbClr val="FF0000"/>
                </a:solidFill>
                <a:latin typeface="Courier New" panose="02070309020205020404" pitchFamily="49" charset="0"/>
                <a:cs typeface="Courier New" panose="02070309020205020404" pitchFamily="49" charset="0"/>
              </a:rPr>
            </a:br>
            <a:r>
              <a:rPr lang="en-US" b="1" dirty="0" smtClean="0">
                <a:solidFill>
                  <a:srgbClr val="FF0000"/>
                </a:solidFill>
                <a:latin typeface="Courier New" panose="02070309020205020404" pitchFamily="49" charset="0"/>
                <a:cs typeface="Courier New" panose="02070309020205020404" pitchFamily="49" charset="0"/>
              </a:rPr>
              <a:t>(</a:t>
            </a:r>
            <a:r>
              <a:rPr lang="en-US" b="1" dirty="0" err="1" smtClean="0">
                <a:solidFill>
                  <a:srgbClr val="FF0000"/>
                </a:solidFill>
                <a:latin typeface="Courier New" panose="02070309020205020404" pitchFamily="49" charset="0"/>
                <a:cs typeface="Courier New" panose="02070309020205020404" pitchFamily="49" charset="0"/>
              </a:rPr>
              <a:t>Coef</a:t>
            </a:r>
            <a:r>
              <a:rPr lang="en-US" b="1" dirty="0" smtClean="0">
                <a:solidFill>
                  <a:srgbClr val="FF0000"/>
                </a:solidFill>
                <a:latin typeface="Courier New" panose="02070309020205020404" pitchFamily="49" charset="0"/>
                <a:cs typeface="Courier New" panose="02070309020205020404" pitchFamily="49" charset="0"/>
              </a:rPr>
              <a:t>: 0.0022)</a:t>
            </a:r>
            <a:endParaRPr lang="en-US" b="1" dirty="0">
              <a:solidFill>
                <a:srgbClr val="FF0000"/>
              </a:solidFill>
              <a:latin typeface="Courier New" panose="02070309020205020404" pitchFamily="49" charset="0"/>
              <a:cs typeface="Courier New" panose="02070309020205020404" pitchFamily="49" charset="0"/>
            </a:endParaRPr>
          </a:p>
        </p:txBody>
      </p:sp>
      <p:sp>
        <p:nvSpPr>
          <p:cNvPr id="10" name="Rectangle 9"/>
          <p:cNvSpPr/>
          <p:nvPr/>
        </p:nvSpPr>
        <p:spPr>
          <a:xfrm>
            <a:off x="8999906" y="2355280"/>
            <a:ext cx="2836305" cy="76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latin typeface="Courier New" panose="02070309020205020404" pitchFamily="49" charset="0"/>
                <a:cs typeface="Courier New" panose="02070309020205020404" pitchFamily="49" charset="0"/>
              </a:rPr>
              <a:t>Significant </a:t>
            </a:r>
            <a:br>
              <a:rPr lang="en-US" b="1" dirty="0" smtClean="0">
                <a:solidFill>
                  <a:srgbClr val="00B050"/>
                </a:solidFill>
                <a:latin typeface="Courier New" panose="02070309020205020404" pitchFamily="49" charset="0"/>
                <a:cs typeface="Courier New" panose="02070309020205020404" pitchFamily="49" charset="0"/>
              </a:rPr>
            </a:br>
            <a:r>
              <a:rPr lang="en-US" b="1" dirty="0" smtClean="0">
                <a:solidFill>
                  <a:srgbClr val="00B050"/>
                </a:solidFill>
                <a:latin typeface="Courier New" panose="02070309020205020404" pitchFamily="49" charset="0"/>
                <a:cs typeface="Courier New" panose="02070309020205020404" pitchFamily="49" charset="0"/>
              </a:rPr>
              <a:t>(</a:t>
            </a:r>
            <a:r>
              <a:rPr lang="en-US" b="1" dirty="0" err="1" smtClean="0">
                <a:solidFill>
                  <a:srgbClr val="00B050"/>
                </a:solidFill>
                <a:latin typeface="Courier New" panose="02070309020205020404" pitchFamily="49" charset="0"/>
                <a:cs typeface="Courier New" panose="02070309020205020404" pitchFamily="49" charset="0"/>
              </a:rPr>
              <a:t>Coef</a:t>
            </a:r>
            <a:r>
              <a:rPr lang="en-US" b="1" dirty="0" smtClean="0">
                <a:solidFill>
                  <a:srgbClr val="00B050"/>
                </a:solidFill>
                <a:latin typeface="Courier New" panose="02070309020205020404" pitchFamily="49" charset="0"/>
                <a:cs typeface="Courier New" panose="02070309020205020404" pitchFamily="49" charset="0"/>
              </a:rPr>
              <a:t>: 0.6243)</a:t>
            </a:r>
            <a:endParaRPr lang="en-US" b="1" dirty="0">
              <a:solidFill>
                <a:srgbClr val="00B050"/>
              </a:solidFill>
              <a:latin typeface="Courier New" panose="02070309020205020404" pitchFamily="49" charset="0"/>
              <a:cs typeface="Courier New" panose="02070309020205020404" pitchFamily="49" charset="0"/>
            </a:endParaRPr>
          </a:p>
        </p:txBody>
      </p:sp>
      <p:sp>
        <p:nvSpPr>
          <p:cNvPr id="12" name="Rectangle 11"/>
          <p:cNvSpPr/>
          <p:nvPr/>
        </p:nvSpPr>
        <p:spPr>
          <a:xfrm>
            <a:off x="298339" y="3668464"/>
            <a:ext cx="11595323" cy="1879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Conclusion: Terror attacks that result in Iraqi soldiers casualties are also likely to result in civilian casualties. </a:t>
            </a:r>
            <a:r>
              <a:rPr lang="en-US" dirty="0" smtClean="0">
                <a:solidFill>
                  <a:schemeClr val="tx1"/>
                </a:solidFill>
                <a:latin typeface="Courier New" panose="02070309020205020404" pitchFamily="49" charset="0"/>
                <a:cs typeface="Courier New" panose="02070309020205020404" pitchFamily="49" charset="0"/>
              </a:rPr>
              <a:t>For every Iraqi soldier casualty, there is likely to be 0.6243 civilian casualties in the same event.</a:t>
            </a:r>
            <a:br>
              <a:rPr lang="en-US" dirty="0" smtClean="0">
                <a:solidFill>
                  <a:schemeClr val="tx1"/>
                </a:solidFill>
                <a:latin typeface="Courier New" panose="02070309020205020404" pitchFamily="49" charset="0"/>
                <a:cs typeface="Courier New" panose="02070309020205020404" pitchFamily="49" charset="0"/>
              </a:rPr>
            </a:br>
            <a:endParaRPr lang="en-US" dirty="0" smtClean="0">
              <a:solidFill>
                <a:schemeClr val="tx1"/>
              </a:solidFill>
              <a:latin typeface="Courier New" panose="02070309020205020404" pitchFamily="49" charset="0"/>
              <a:cs typeface="Courier New" panose="02070309020205020404" pitchFamily="49" charset="0"/>
            </a:endParaRPr>
          </a:p>
          <a:p>
            <a:pPr algn="ctr"/>
            <a:r>
              <a:rPr lang="en-US" dirty="0" smtClean="0">
                <a:solidFill>
                  <a:schemeClr val="tx1"/>
                </a:solidFill>
                <a:latin typeface="Courier New" panose="02070309020205020404" pitchFamily="49" charset="0"/>
                <a:cs typeface="Courier New" panose="02070309020205020404" pitchFamily="49" charset="0"/>
              </a:rPr>
              <a:t>However, relationship is relatively weak (only 1.4% of all variation can be explained by this data.</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72719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Results of Linear Regression</a:t>
            </a:r>
            <a:endParaRPr lang="en-US" sz="4000" dirty="0">
              <a:solidFill>
                <a:schemeClr val="accent1"/>
              </a:solidFill>
              <a:latin typeface="Courier" charset="0"/>
              <a:ea typeface="Courier" charset="0"/>
              <a:cs typeface="Courier" charset="0"/>
            </a:endParaRPr>
          </a:p>
        </p:txBody>
      </p:sp>
      <p:sp>
        <p:nvSpPr>
          <p:cNvPr id="2" name="Rectangle 1"/>
          <p:cNvSpPr/>
          <p:nvPr/>
        </p:nvSpPr>
        <p:spPr>
          <a:xfrm>
            <a:off x="237379" y="1479667"/>
            <a:ext cx="11595323" cy="964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urier New" panose="02070309020205020404" pitchFamily="49" charset="0"/>
                <a:cs typeface="Courier New" panose="02070309020205020404" pitchFamily="49" charset="0"/>
              </a:rPr>
              <a:t>Civilian casualties ~ Coalition casualties + Enemy Casualties^3 + Iraqi casualties</a:t>
            </a:r>
            <a:endParaRPr lang="en-US" dirty="0">
              <a:solidFill>
                <a:schemeClr val="tx1"/>
              </a:solidFill>
              <a:latin typeface="Courier New" panose="02070309020205020404" pitchFamily="49" charset="0"/>
              <a:cs typeface="Courier New" panose="02070309020205020404" pitchFamily="49" charset="0"/>
            </a:endParaRPr>
          </a:p>
        </p:txBody>
      </p:sp>
      <p:sp>
        <p:nvSpPr>
          <p:cNvPr id="5" name="Left Brace 4"/>
          <p:cNvSpPr/>
          <p:nvPr/>
        </p:nvSpPr>
        <p:spPr>
          <a:xfrm rot="16200000">
            <a:off x="4616518" y="832560"/>
            <a:ext cx="386461" cy="283630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rot="16200000">
            <a:off x="7611869" y="961483"/>
            <a:ext cx="386461" cy="2578458"/>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B050"/>
              </a:solidFill>
            </a:endParaRPr>
          </a:p>
        </p:txBody>
      </p:sp>
      <p:sp>
        <p:nvSpPr>
          <p:cNvPr id="7" name="Left Brace 6"/>
          <p:cNvSpPr/>
          <p:nvPr/>
        </p:nvSpPr>
        <p:spPr>
          <a:xfrm rot="16200000">
            <a:off x="10208209" y="1204633"/>
            <a:ext cx="386461" cy="2130957"/>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p:cNvSpPr/>
          <p:nvPr/>
        </p:nvSpPr>
        <p:spPr>
          <a:xfrm>
            <a:off x="3391596" y="2355280"/>
            <a:ext cx="2836305" cy="76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Courier New" panose="02070309020205020404" pitchFamily="49" charset="0"/>
                <a:cs typeface="Courier New" panose="02070309020205020404" pitchFamily="49" charset="0"/>
              </a:rPr>
              <a:t>Not significant</a:t>
            </a:r>
          </a:p>
          <a:p>
            <a:pPr algn="ctr"/>
            <a:r>
              <a:rPr lang="en-US" b="1" dirty="0" smtClean="0">
                <a:solidFill>
                  <a:srgbClr val="FF0000"/>
                </a:solidFill>
                <a:latin typeface="Courier New" panose="02070309020205020404" pitchFamily="49" charset="0"/>
                <a:cs typeface="Courier New" panose="02070309020205020404" pitchFamily="49" charset="0"/>
              </a:rPr>
              <a:t>(</a:t>
            </a:r>
            <a:r>
              <a:rPr lang="en-US" b="1" dirty="0" err="1" smtClean="0">
                <a:solidFill>
                  <a:srgbClr val="FF0000"/>
                </a:solidFill>
                <a:latin typeface="Courier New" panose="02070309020205020404" pitchFamily="49" charset="0"/>
                <a:cs typeface="Courier New" panose="02070309020205020404" pitchFamily="49" charset="0"/>
              </a:rPr>
              <a:t>Coef</a:t>
            </a:r>
            <a:r>
              <a:rPr lang="en-US" b="1" dirty="0" smtClean="0">
                <a:solidFill>
                  <a:srgbClr val="FF0000"/>
                </a:solidFill>
                <a:latin typeface="Courier New" panose="02070309020205020404" pitchFamily="49" charset="0"/>
                <a:cs typeface="Courier New" panose="02070309020205020404" pitchFamily="49" charset="0"/>
              </a:rPr>
              <a:t>: 0.4953)</a:t>
            </a:r>
            <a:endParaRPr lang="en-US" b="1" dirty="0">
              <a:solidFill>
                <a:srgbClr val="FF0000"/>
              </a:solidFill>
              <a:latin typeface="Courier New" panose="02070309020205020404" pitchFamily="49" charset="0"/>
              <a:cs typeface="Courier New" panose="02070309020205020404" pitchFamily="49" charset="0"/>
            </a:endParaRPr>
          </a:p>
        </p:txBody>
      </p:sp>
      <p:sp>
        <p:nvSpPr>
          <p:cNvPr id="9" name="Rectangle 8"/>
          <p:cNvSpPr/>
          <p:nvPr/>
        </p:nvSpPr>
        <p:spPr>
          <a:xfrm>
            <a:off x="6386946" y="2355280"/>
            <a:ext cx="2836305" cy="76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latin typeface="Courier New" panose="02070309020205020404" pitchFamily="49" charset="0"/>
                <a:cs typeface="Courier New" panose="02070309020205020404" pitchFamily="49" charset="0"/>
              </a:rPr>
              <a:t>S</a:t>
            </a:r>
            <a:r>
              <a:rPr lang="en-US" b="1" dirty="0" smtClean="0">
                <a:solidFill>
                  <a:srgbClr val="00B050"/>
                </a:solidFill>
                <a:latin typeface="Courier New" panose="02070309020205020404" pitchFamily="49" charset="0"/>
                <a:cs typeface="Courier New" panose="02070309020205020404" pitchFamily="49" charset="0"/>
              </a:rPr>
              <a:t>ignificant</a:t>
            </a:r>
            <a:br>
              <a:rPr lang="en-US" b="1" dirty="0" smtClean="0">
                <a:solidFill>
                  <a:srgbClr val="00B050"/>
                </a:solidFill>
                <a:latin typeface="Courier New" panose="02070309020205020404" pitchFamily="49" charset="0"/>
                <a:cs typeface="Courier New" panose="02070309020205020404" pitchFamily="49" charset="0"/>
              </a:rPr>
            </a:br>
            <a:r>
              <a:rPr lang="en-US" b="1" dirty="0" smtClean="0">
                <a:solidFill>
                  <a:srgbClr val="00B050"/>
                </a:solidFill>
                <a:latin typeface="Courier New" panose="02070309020205020404" pitchFamily="49" charset="0"/>
                <a:cs typeface="Courier New" panose="02070309020205020404" pitchFamily="49" charset="0"/>
              </a:rPr>
              <a:t>(</a:t>
            </a:r>
            <a:r>
              <a:rPr lang="en-US" b="1" dirty="0" err="1" smtClean="0">
                <a:solidFill>
                  <a:srgbClr val="00B050"/>
                </a:solidFill>
                <a:latin typeface="Courier New" panose="02070309020205020404" pitchFamily="49" charset="0"/>
                <a:cs typeface="Courier New" panose="02070309020205020404" pitchFamily="49" charset="0"/>
              </a:rPr>
              <a:t>Coef</a:t>
            </a:r>
            <a:r>
              <a:rPr lang="en-US" b="1" dirty="0" smtClean="0">
                <a:solidFill>
                  <a:srgbClr val="00B050"/>
                </a:solidFill>
                <a:latin typeface="Courier New" panose="02070309020205020404" pitchFamily="49" charset="0"/>
                <a:cs typeface="Courier New" panose="02070309020205020404" pitchFamily="49" charset="0"/>
              </a:rPr>
              <a:t>: 0.0021)</a:t>
            </a:r>
            <a:endParaRPr lang="en-US" b="1" dirty="0">
              <a:solidFill>
                <a:srgbClr val="00B050"/>
              </a:solidFill>
              <a:latin typeface="Courier New" panose="02070309020205020404" pitchFamily="49" charset="0"/>
              <a:cs typeface="Courier New" panose="02070309020205020404" pitchFamily="49" charset="0"/>
            </a:endParaRPr>
          </a:p>
        </p:txBody>
      </p:sp>
      <p:sp>
        <p:nvSpPr>
          <p:cNvPr id="10" name="Rectangle 9"/>
          <p:cNvSpPr/>
          <p:nvPr/>
        </p:nvSpPr>
        <p:spPr>
          <a:xfrm>
            <a:off x="8999906" y="2355280"/>
            <a:ext cx="2836305" cy="76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latin typeface="Courier New" panose="02070309020205020404" pitchFamily="49" charset="0"/>
                <a:cs typeface="Courier New" panose="02070309020205020404" pitchFamily="49" charset="0"/>
              </a:rPr>
              <a:t>Significant </a:t>
            </a:r>
            <a:br>
              <a:rPr lang="en-US" b="1" dirty="0" smtClean="0">
                <a:solidFill>
                  <a:srgbClr val="00B050"/>
                </a:solidFill>
                <a:latin typeface="Courier New" panose="02070309020205020404" pitchFamily="49" charset="0"/>
                <a:cs typeface="Courier New" panose="02070309020205020404" pitchFamily="49" charset="0"/>
              </a:rPr>
            </a:br>
            <a:r>
              <a:rPr lang="en-US" b="1" dirty="0" smtClean="0">
                <a:solidFill>
                  <a:srgbClr val="00B050"/>
                </a:solidFill>
                <a:latin typeface="Courier New" panose="02070309020205020404" pitchFamily="49" charset="0"/>
                <a:cs typeface="Courier New" panose="02070309020205020404" pitchFamily="49" charset="0"/>
              </a:rPr>
              <a:t>(</a:t>
            </a:r>
            <a:r>
              <a:rPr lang="en-US" b="1" dirty="0" err="1" smtClean="0">
                <a:solidFill>
                  <a:srgbClr val="00B050"/>
                </a:solidFill>
                <a:latin typeface="Courier New" panose="02070309020205020404" pitchFamily="49" charset="0"/>
                <a:cs typeface="Courier New" panose="02070309020205020404" pitchFamily="49" charset="0"/>
              </a:rPr>
              <a:t>Coef</a:t>
            </a:r>
            <a:r>
              <a:rPr lang="en-US" b="1" dirty="0" smtClean="0">
                <a:solidFill>
                  <a:srgbClr val="00B050"/>
                </a:solidFill>
                <a:latin typeface="Courier New" panose="02070309020205020404" pitchFamily="49" charset="0"/>
                <a:cs typeface="Courier New" panose="02070309020205020404" pitchFamily="49" charset="0"/>
              </a:rPr>
              <a:t>: 0.6257)</a:t>
            </a:r>
            <a:endParaRPr lang="en-US" b="1" dirty="0">
              <a:solidFill>
                <a:srgbClr val="00B050"/>
              </a:solidFill>
              <a:latin typeface="Courier New" panose="02070309020205020404" pitchFamily="49" charset="0"/>
              <a:cs typeface="Courier New" panose="02070309020205020404" pitchFamily="49" charset="0"/>
            </a:endParaRPr>
          </a:p>
        </p:txBody>
      </p:sp>
      <p:sp>
        <p:nvSpPr>
          <p:cNvPr id="12" name="Rectangle 11"/>
          <p:cNvSpPr/>
          <p:nvPr/>
        </p:nvSpPr>
        <p:spPr>
          <a:xfrm>
            <a:off x="298339" y="3668464"/>
            <a:ext cx="11595323" cy="1879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urier New" panose="02070309020205020404" pitchFamily="49" charset="0"/>
                <a:cs typeface="Courier New" panose="02070309020205020404" pitchFamily="49" charset="0"/>
              </a:rPr>
              <a:t>Conclusion: Terror attacks that result in Iraqi soldiers casualties and, to a lesser extent, enemy casualties are also likely to result in civilian casualties. </a:t>
            </a:r>
            <a:br>
              <a:rPr lang="en-US" dirty="0" smtClean="0">
                <a:solidFill>
                  <a:schemeClr val="tx1"/>
                </a:solidFill>
                <a:latin typeface="Courier New" panose="02070309020205020404" pitchFamily="49" charset="0"/>
                <a:cs typeface="Courier New" panose="02070309020205020404" pitchFamily="49" charset="0"/>
              </a:rPr>
            </a:br>
            <a:endParaRPr lang="en-US" dirty="0" smtClean="0">
              <a:solidFill>
                <a:schemeClr val="tx1"/>
              </a:solidFill>
              <a:latin typeface="Courier New" panose="02070309020205020404" pitchFamily="49" charset="0"/>
              <a:cs typeface="Courier New" panose="02070309020205020404" pitchFamily="49" charset="0"/>
            </a:endParaRPr>
          </a:p>
          <a:p>
            <a:pPr algn="ctr"/>
            <a:r>
              <a:rPr lang="en-US" dirty="0" smtClean="0">
                <a:solidFill>
                  <a:schemeClr val="tx1"/>
                </a:solidFill>
                <a:latin typeface="Courier New" panose="02070309020205020404" pitchFamily="49" charset="0"/>
                <a:cs typeface="Courier New" panose="02070309020205020404" pitchFamily="49" charset="0"/>
              </a:rPr>
              <a:t>However, relationship is only slightly improved (only 1.5% of all variation can be explained by this data.</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54724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168" y="1405227"/>
            <a:ext cx="4675909" cy="4387273"/>
          </a:xfrm>
          <a:prstGeom prst="rect">
            <a:avLst/>
          </a:prstGeom>
        </p:spPr>
      </p:pic>
      <p:sp>
        <p:nvSpPr>
          <p:cNvPr id="5" name="Rectangle 4"/>
          <p:cNvSpPr/>
          <p:nvPr/>
        </p:nvSpPr>
        <p:spPr>
          <a:xfrm>
            <a:off x="681468" y="1417927"/>
            <a:ext cx="4675909" cy="81727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61214" y="906326"/>
            <a:ext cx="3541817" cy="482744"/>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2"/>
                </a:solidFill>
                <a:latin typeface="Courier New" panose="02070309020205020404" pitchFamily="49" charset="0"/>
                <a:cs typeface="Courier New" panose="02070309020205020404" pitchFamily="49" charset="0"/>
              </a:rPr>
              <a:t>Distribution of SIGACTS</a:t>
            </a:r>
            <a:endParaRPr lang="en-US" dirty="0">
              <a:solidFill>
                <a:schemeClr val="tx2"/>
              </a:solidFill>
              <a:latin typeface="Courier New" panose="02070309020205020404" pitchFamily="49" charset="0"/>
              <a:cs typeface="Courier New" panose="02070309020205020404" pitchFamily="49" charset="0"/>
            </a:endParaRPr>
          </a:p>
        </p:txBody>
      </p:sp>
      <p:sp>
        <p:nvSpPr>
          <p:cNvPr id="7" name="Rectangle 6"/>
          <p:cNvSpPr/>
          <p:nvPr/>
        </p:nvSpPr>
        <p:spPr>
          <a:xfrm>
            <a:off x="1" y="1085"/>
            <a:ext cx="12192000" cy="103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1"/>
                </a:solidFill>
                <a:latin typeface="Courier" charset="0"/>
                <a:ea typeface="Courier" charset="0"/>
                <a:cs typeface="Courier" charset="0"/>
              </a:rPr>
              <a:t>Analysis of Most Frequent SIGACTS</a:t>
            </a:r>
            <a:endParaRPr lang="en-US" sz="4000" dirty="0">
              <a:solidFill>
                <a:schemeClr val="accent1"/>
              </a:solidFill>
              <a:latin typeface="Courier" charset="0"/>
              <a:ea typeface="Courier" charset="0"/>
              <a:cs typeface="Courier" charset="0"/>
            </a:endParaRPr>
          </a:p>
        </p:txBody>
      </p:sp>
      <p:sp>
        <p:nvSpPr>
          <p:cNvPr id="8" name="Rectangle 7"/>
          <p:cNvSpPr/>
          <p:nvPr/>
        </p:nvSpPr>
        <p:spPr>
          <a:xfrm>
            <a:off x="6550427" y="1038007"/>
            <a:ext cx="5486400" cy="5030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2"/>
                </a:solidFill>
                <a:latin typeface="Courier" charset="0"/>
                <a:ea typeface="Courier" charset="0"/>
                <a:cs typeface="Courier" charset="0"/>
              </a:rPr>
              <a:t>Scope of SIGACTS cluster analysis: </a:t>
            </a:r>
          </a:p>
          <a:p>
            <a:pPr marL="285750" indent="-285750">
              <a:buFontTx/>
              <a:buChar char="-"/>
            </a:pPr>
            <a:r>
              <a:rPr lang="en-US" dirty="0" smtClean="0">
                <a:solidFill>
                  <a:schemeClr val="tx2"/>
                </a:solidFill>
                <a:latin typeface="Courier" charset="0"/>
                <a:ea typeface="Courier" charset="0"/>
                <a:cs typeface="Courier" charset="0"/>
              </a:rPr>
              <a:t>Top 4 types of SIGACTS</a:t>
            </a:r>
          </a:p>
          <a:p>
            <a:pPr marL="285750" indent="-285750">
              <a:buFontTx/>
              <a:buChar char="-"/>
            </a:pPr>
            <a:r>
              <a:rPr lang="en-US" dirty="0" smtClean="0">
                <a:solidFill>
                  <a:schemeClr val="tx2"/>
                </a:solidFill>
                <a:latin typeface="Courier" charset="0"/>
                <a:ea typeface="Courier" charset="0"/>
                <a:cs typeface="Courier" charset="0"/>
              </a:rPr>
              <a:t>All time periods are included</a:t>
            </a:r>
          </a:p>
          <a:p>
            <a:pPr marL="285750" indent="-285750">
              <a:buFontTx/>
              <a:buChar char="-"/>
            </a:pPr>
            <a:endParaRPr lang="en-US" dirty="0">
              <a:solidFill>
                <a:schemeClr val="tx2"/>
              </a:solidFill>
              <a:latin typeface="Courier" charset="0"/>
              <a:ea typeface="Courier" charset="0"/>
              <a:cs typeface="Courier" charset="0"/>
            </a:endParaRPr>
          </a:p>
          <a:p>
            <a:r>
              <a:rPr lang="en-US" dirty="0" smtClean="0">
                <a:solidFill>
                  <a:schemeClr val="tx2"/>
                </a:solidFill>
                <a:latin typeface="Courier" charset="0"/>
                <a:ea typeface="Courier" charset="0"/>
                <a:cs typeface="Courier" charset="0"/>
              </a:rPr>
              <a:t>Method: </a:t>
            </a:r>
          </a:p>
          <a:p>
            <a:pPr marL="285750" indent="-285750">
              <a:buFontTx/>
              <a:buChar char="-"/>
            </a:pPr>
            <a:r>
              <a:rPr lang="en-US" dirty="0" smtClean="0">
                <a:solidFill>
                  <a:schemeClr val="tx2"/>
                </a:solidFill>
                <a:latin typeface="Courier" charset="0"/>
                <a:ea typeface="Courier" charset="0"/>
                <a:cs typeface="Courier" charset="0"/>
              </a:rPr>
              <a:t>K Nearest Neighbors (essentially minimizing distance between cluster centers and SIGACTs)</a:t>
            </a:r>
          </a:p>
          <a:p>
            <a:pPr marL="285750" indent="-285750">
              <a:buFontTx/>
              <a:buChar char="-"/>
            </a:pPr>
            <a:r>
              <a:rPr lang="en-US" dirty="0" smtClean="0">
                <a:solidFill>
                  <a:schemeClr val="tx2"/>
                </a:solidFill>
                <a:latin typeface="Courier" charset="0"/>
                <a:ea typeface="Courier" charset="0"/>
                <a:cs typeface="Courier" charset="0"/>
              </a:rPr>
              <a:t>Has the power to inform us where the geographic center of violent terror activity is</a:t>
            </a:r>
          </a:p>
          <a:p>
            <a:pPr marL="285750" indent="-285750">
              <a:buFontTx/>
              <a:buChar char="-"/>
            </a:pPr>
            <a:r>
              <a:rPr lang="en-US" dirty="0" smtClean="0">
                <a:solidFill>
                  <a:schemeClr val="tx2"/>
                </a:solidFill>
                <a:latin typeface="Courier" charset="0"/>
                <a:ea typeface="Courier" charset="0"/>
                <a:cs typeface="Courier" charset="0"/>
              </a:rPr>
              <a:t>Cluster based solely on location will not require scaling</a:t>
            </a:r>
          </a:p>
          <a:p>
            <a:pPr marL="285750" indent="-285750">
              <a:buFontTx/>
              <a:buChar char="-"/>
            </a:pPr>
            <a:r>
              <a:rPr lang="en-US" dirty="0" smtClean="0">
                <a:solidFill>
                  <a:schemeClr val="tx2"/>
                </a:solidFill>
                <a:latin typeface="Courier" charset="0"/>
                <a:ea typeface="Courier" charset="0"/>
                <a:cs typeface="Courier" charset="0"/>
              </a:rPr>
              <a:t>Conducted for each type of SIGACT can inform us if particular enemy tactics have unique epicenters</a:t>
            </a:r>
          </a:p>
        </p:txBody>
      </p:sp>
    </p:spTree>
    <p:extLst>
      <p:ext uri="{BB962C8B-B14F-4D97-AF65-F5344CB8AC3E}">
        <p14:creationId xmlns:p14="http://schemas.microsoft.com/office/powerpoint/2010/main" val="16558160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858</Words>
  <Application>Microsoft Macintosh PowerPoint</Application>
  <PresentationFormat>Custom</PresentationFormat>
  <Paragraphs>115</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Huang</dc:creator>
  <cp:lastModifiedBy>Kevin Huang</cp:lastModifiedBy>
  <cp:revision>37</cp:revision>
  <dcterms:created xsi:type="dcterms:W3CDTF">2017-12-05T07:19:51Z</dcterms:created>
  <dcterms:modified xsi:type="dcterms:W3CDTF">2017-12-06T02:42:08Z</dcterms:modified>
</cp:coreProperties>
</file>